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24"/>
  </p:notesMasterIdLst>
  <p:sldIdLst>
    <p:sldId id="256" r:id="rId2"/>
    <p:sldId id="342" r:id="rId3"/>
    <p:sldId id="344" r:id="rId4"/>
    <p:sldId id="345" r:id="rId5"/>
    <p:sldId id="346" r:id="rId6"/>
    <p:sldId id="347" r:id="rId7"/>
    <p:sldId id="389" r:id="rId8"/>
    <p:sldId id="390" r:id="rId9"/>
    <p:sldId id="341" r:id="rId10"/>
    <p:sldId id="258" r:id="rId11"/>
    <p:sldId id="366" r:id="rId12"/>
    <p:sldId id="376" r:id="rId13"/>
    <p:sldId id="285" r:id="rId14"/>
    <p:sldId id="286" r:id="rId15"/>
    <p:sldId id="369" r:id="rId16"/>
    <p:sldId id="394" r:id="rId17"/>
    <p:sldId id="395" r:id="rId18"/>
    <p:sldId id="396" r:id="rId19"/>
    <p:sldId id="287" r:id="rId20"/>
    <p:sldId id="288" r:id="rId21"/>
    <p:sldId id="373" r:id="rId22"/>
    <p:sldId id="397" r:id="rId23"/>
    <p:sldId id="398" r:id="rId24"/>
    <p:sldId id="392" r:id="rId25"/>
    <p:sldId id="375" r:id="rId26"/>
    <p:sldId id="399" r:id="rId27"/>
    <p:sldId id="400" r:id="rId28"/>
    <p:sldId id="401" r:id="rId29"/>
    <p:sldId id="402" r:id="rId30"/>
    <p:sldId id="384" r:id="rId31"/>
    <p:sldId id="393" r:id="rId32"/>
    <p:sldId id="289" r:id="rId33"/>
    <p:sldId id="290" r:id="rId34"/>
    <p:sldId id="374" r:id="rId35"/>
    <p:sldId id="356" r:id="rId36"/>
    <p:sldId id="377" r:id="rId37"/>
    <p:sldId id="382" r:id="rId38"/>
    <p:sldId id="378" r:id="rId39"/>
    <p:sldId id="379" r:id="rId40"/>
    <p:sldId id="403" r:id="rId41"/>
    <p:sldId id="404" r:id="rId42"/>
    <p:sldId id="380" r:id="rId43"/>
    <p:sldId id="405" r:id="rId44"/>
    <p:sldId id="381" r:id="rId45"/>
    <p:sldId id="291" r:id="rId46"/>
    <p:sldId id="292" r:id="rId47"/>
    <p:sldId id="387" r:id="rId48"/>
    <p:sldId id="436" r:id="rId49"/>
    <p:sldId id="438" r:id="rId50"/>
    <p:sldId id="439" r:id="rId51"/>
    <p:sldId id="440" r:id="rId52"/>
    <p:sldId id="441" r:id="rId53"/>
    <p:sldId id="442" r:id="rId54"/>
    <p:sldId id="437" r:id="rId55"/>
    <p:sldId id="443" r:id="rId56"/>
    <p:sldId id="293" r:id="rId57"/>
    <p:sldId id="298" r:id="rId58"/>
    <p:sldId id="383" r:id="rId59"/>
    <p:sldId id="359" r:id="rId60"/>
    <p:sldId id="358" r:id="rId61"/>
    <p:sldId id="270" r:id="rId62"/>
    <p:sldId id="271" r:id="rId63"/>
    <p:sldId id="406" r:id="rId64"/>
    <p:sldId id="407" r:id="rId65"/>
    <p:sldId id="257" r:id="rId66"/>
    <p:sldId id="263" r:id="rId67"/>
    <p:sldId id="299" r:id="rId68"/>
    <p:sldId id="300" r:id="rId69"/>
    <p:sldId id="301" r:id="rId70"/>
    <p:sldId id="302" r:id="rId71"/>
    <p:sldId id="303" r:id="rId72"/>
    <p:sldId id="304" r:id="rId73"/>
    <p:sldId id="315" r:id="rId74"/>
    <p:sldId id="408" r:id="rId75"/>
    <p:sldId id="409" r:id="rId76"/>
    <p:sldId id="410" r:id="rId77"/>
    <p:sldId id="411" r:id="rId78"/>
    <p:sldId id="412" r:id="rId79"/>
    <p:sldId id="413" r:id="rId80"/>
    <p:sldId id="305" r:id="rId81"/>
    <p:sldId id="306" r:id="rId82"/>
    <p:sldId id="318" r:id="rId83"/>
    <p:sldId id="327" r:id="rId84"/>
    <p:sldId id="326" r:id="rId85"/>
    <p:sldId id="325" r:id="rId86"/>
    <p:sldId id="319" r:id="rId87"/>
    <p:sldId id="328" r:id="rId88"/>
    <p:sldId id="329" r:id="rId89"/>
    <p:sldId id="365" r:id="rId90"/>
    <p:sldId id="427" r:id="rId91"/>
    <p:sldId id="428" r:id="rId92"/>
    <p:sldId id="426" r:id="rId93"/>
    <p:sldId id="429" r:id="rId94"/>
    <p:sldId id="430" r:id="rId95"/>
    <p:sldId id="431" r:id="rId96"/>
    <p:sldId id="432" r:id="rId97"/>
    <p:sldId id="385" r:id="rId98"/>
    <p:sldId id="433" r:id="rId99"/>
    <p:sldId id="434" r:id="rId100"/>
    <p:sldId id="435" r:id="rId101"/>
    <p:sldId id="277" r:id="rId102"/>
    <p:sldId id="276" r:id="rId103"/>
    <p:sldId id="334" r:id="rId104"/>
    <p:sldId id="416" r:id="rId105"/>
    <p:sldId id="331" r:id="rId106"/>
    <p:sldId id="417" r:id="rId107"/>
    <p:sldId id="330" r:id="rId108"/>
    <p:sldId id="418" r:id="rId109"/>
    <p:sldId id="336" r:id="rId110"/>
    <p:sldId id="419" r:id="rId111"/>
    <p:sldId id="337" r:id="rId112"/>
    <p:sldId id="420" r:id="rId113"/>
    <p:sldId id="333" r:id="rId114"/>
    <p:sldId id="421" r:id="rId115"/>
    <p:sldId id="338" r:id="rId116"/>
    <p:sldId id="340" r:id="rId117"/>
    <p:sldId id="414" r:id="rId118"/>
    <p:sldId id="422" r:id="rId119"/>
    <p:sldId id="423" r:id="rId120"/>
    <p:sldId id="415" r:id="rId121"/>
    <p:sldId id="424" r:id="rId122"/>
    <p:sldId id="425" r:id="rId1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FF"/>
    <a:srgbClr val="CCFFCC"/>
    <a:srgbClr val="FFFF99"/>
    <a:srgbClr val="CCCC00"/>
    <a:srgbClr val="81DEFF"/>
    <a:srgbClr val="FF33FF"/>
    <a:srgbClr val="FF66FF"/>
    <a:srgbClr val="FF99FF"/>
    <a:srgbClr val="D8D8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91" autoAdjust="0"/>
  </p:normalViewPr>
  <p:slideViewPr>
    <p:cSldViewPr>
      <p:cViewPr varScale="1">
        <p:scale>
          <a:sx n="106" d="100"/>
          <a:sy n="106" d="100"/>
        </p:scale>
        <p:origin x="1758"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FD7CB55A-D9F8-409A-8A5D-311AD8D993D0}" type="datetimeFigureOut">
              <a:rPr lang="en-US"/>
              <a:t>8/6/2026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Klicken Sie hier, um die Master-Textformate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5E5F4C2-4532-4E08-822F-F1C0B0ADA064}" type="slidenum">
              <a:rPr lang="en-US" altLang="en-US"/>
              <a:t>‹Nr.›</a:t>
            </a:fld>
            <a:endParaRPr lang="en-US" altLang="en-US"/>
          </a:p>
        </p:txBody>
      </p:sp>
    </p:spTree>
    <p:extLst>
      <p:ext uri="{BB962C8B-B14F-4D97-AF65-F5344CB8AC3E}">
        <p14:creationId xmlns:p14="http://schemas.microsoft.com/office/powerpoint/2010/main" val="9994031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Bis hier</a:t>
            </a:r>
          </a:p>
        </p:txBody>
      </p:sp>
      <p:sp>
        <p:nvSpPr>
          <p:cNvPr id="4" name="Foliennummernplatzhalter 3"/>
          <p:cNvSpPr>
            <a:spLocks noGrp="1"/>
          </p:cNvSpPr>
          <p:nvPr>
            <p:ph type="sldNum" sz="quarter" idx="5"/>
          </p:nvPr>
        </p:nvSpPr>
        <p:spPr/>
        <p:txBody>
          <a:bodyPr/>
          <a:lstStyle/>
          <a:p>
            <a:pPr>
              <a:defRPr/>
            </a:pPr>
            <a:fld id="{55E5F4C2-4532-4E08-822F-F1C0B0ADA064}" type="slidenum">
              <a:rPr lang="en-US" altLang="en-US" smtClean="0"/>
              <a:t>12</a:t>
            </a:fld>
            <a:endParaRPr lang="en-US" altLang="en-US"/>
          </a:p>
        </p:txBody>
      </p:sp>
    </p:spTree>
    <p:extLst>
      <p:ext uri="{BB962C8B-B14F-4D97-AF65-F5344CB8AC3E}">
        <p14:creationId xmlns:p14="http://schemas.microsoft.com/office/powerpoint/2010/main" val="646041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F9BCAB-CD81-4B9F-90FB-1892AB224F71}" type="slidenum">
              <a:rPr lang="en-US" altLang="en-US">
                <a:latin typeface="Arial" panose="020B0604020202020204" pitchFamily="34" charset="0"/>
              </a:rPr>
              <a:t>79</a:t>
            </a:fld>
            <a:endParaRPr lang="en-US" altLang="en-US">
              <a:latin typeface="Arial" panose="020B0604020202020204" pitchFamily="34" charset="0"/>
            </a:endParaRPr>
          </a:p>
        </p:txBody>
      </p:sp>
    </p:spTree>
    <p:extLst>
      <p:ext uri="{BB962C8B-B14F-4D97-AF65-F5344CB8AC3E}">
        <p14:creationId xmlns:p14="http://schemas.microsoft.com/office/powerpoint/2010/main" val="3263476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55E5F4C2-4532-4E08-822F-F1C0B0ADA064}" type="slidenum">
              <a:rPr lang="en-US" altLang="en-US" smtClean="0"/>
              <a:t>13</a:t>
            </a:fld>
            <a:endParaRPr lang="en-US" altLang="en-US"/>
          </a:p>
        </p:txBody>
      </p:sp>
    </p:spTree>
    <p:extLst>
      <p:ext uri="{BB962C8B-B14F-4D97-AF65-F5344CB8AC3E}">
        <p14:creationId xmlns:p14="http://schemas.microsoft.com/office/powerpoint/2010/main" val="282135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Bis hier</a:t>
            </a:r>
          </a:p>
        </p:txBody>
      </p:sp>
      <p:sp>
        <p:nvSpPr>
          <p:cNvPr id="4" name="Foliennummernplatzhalter 3"/>
          <p:cNvSpPr>
            <a:spLocks noGrp="1"/>
          </p:cNvSpPr>
          <p:nvPr>
            <p:ph type="sldNum" sz="quarter" idx="5"/>
          </p:nvPr>
        </p:nvSpPr>
        <p:spPr/>
        <p:txBody>
          <a:bodyPr/>
          <a:lstStyle/>
          <a:p>
            <a:pPr>
              <a:defRPr/>
            </a:pPr>
            <a:fld id="{55E5F4C2-4532-4E08-822F-F1C0B0ADA064}" type="slidenum">
              <a:rPr lang="en-US" altLang="en-US" smtClean="0"/>
              <a:t>71</a:t>
            </a:fld>
            <a:endParaRPr lang="en-US" altLang="en-US"/>
          </a:p>
        </p:txBody>
      </p:sp>
    </p:spTree>
    <p:extLst>
      <p:ext uri="{BB962C8B-B14F-4D97-AF65-F5344CB8AC3E}">
        <p14:creationId xmlns:p14="http://schemas.microsoft.com/office/powerpoint/2010/main" val="2428416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F9BCAB-CD81-4B9F-90FB-1892AB224F71}" type="slidenum">
              <a:rPr lang="en-US" altLang="en-US">
                <a:latin typeface="Arial" panose="020B0604020202020204" pitchFamily="34" charset="0"/>
              </a:rPr>
              <a:t>73</a:t>
            </a:fld>
            <a:endParaRPr lang="en-US" altLang="en-US">
              <a:latin typeface="Arial" panose="020B0604020202020204" pitchFamily="34" charset="0"/>
            </a:endParaRPr>
          </a:p>
        </p:txBody>
      </p:sp>
    </p:spTree>
    <p:extLst>
      <p:ext uri="{BB962C8B-B14F-4D97-AF65-F5344CB8AC3E}">
        <p14:creationId xmlns:p14="http://schemas.microsoft.com/office/powerpoint/2010/main" val="4265185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F9BCAB-CD81-4B9F-90FB-1892AB224F71}" type="slidenum">
              <a:rPr lang="en-US" altLang="en-US">
                <a:latin typeface="Arial" panose="020B0604020202020204" pitchFamily="34" charset="0"/>
              </a:rPr>
              <a:t>74</a:t>
            </a:fld>
            <a:endParaRPr lang="en-US" altLang="en-US">
              <a:latin typeface="Arial" panose="020B0604020202020204" pitchFamily="34" charset="0"/>
            </a:endParaRPr>
          </a:p>
        </p:txBody>
      </p:sp>
    </p:spTree>
    <p:extLst>
      <p:ext uri="{BB962C8B-B14F-4D97-AF65-F5344CB8AC3E}">
        <p14:creationId xmlns:p14="http://schemas.microsoft.com/office/powerpoint/2010/main" val="2257644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F9BCAB-CD81-4B9F-90FB-1892AB224F71}" type="slidenum">
              <a:rPr lang="en-US" altLang="en-US">
                <a:latin typeface="Arial" panose="020B0604020202020204" pitchFamily="34" charset="0"/>
              </a:rPr>
              <a:t>75</a:t>
            </a:fld>
            <a:endParaRPr lang="en-US" altLang="en-US">
              <a:latin typeface="Arial" panose="020B0604020202020204" pitchFamily="34" charset="0"/>
            </a:endParaRPr>
          </a:p>
        </p:txBody>
      </p:sp>
    </p:spTree>
    <p:extLst>
      <p:ext uri="{BB962C8B-B14F-4D97-AF65-F5344CB8AC3E}">
        <p14:creationId xmlns:p14="http://schemas.microsoft.com/office/powerpoint/2010/main" val="343490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F9BCAB-CD81-4B9F-90FB-1892AB224F71}" type="slidenum">
              <a:rPr lang="en-US" altLang="en-US">
                <a:latin typeface="Arial" panose="020B0604020202020204" pitchFamily="34" charset="0"/>
              </a:rPr>
              <a:t>76</a:t>
            </a:fld>
            <a:endParaRPr lang="en-US" altLang="en-US">
              <a:latin typeface="Arial" panose="020B0604020202020204" pitchFamily="34" charset="0"/>
            </a:endParaRPr>
          </a:p>
        </p:txBody>
      </p:sp>
    </p:spTree>
    <p:extLst>
      <p:ext uri="{BB962C8B-B14F-4D97-AF65-F5344CB8AC3E}">
        <p14:creationId xmlns:p14="http://schemas.microsoft.com/office/powerpoint/2010/main" val="599583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F9BCAB-CD81-4B9F-90FB-1892AB224F71}" type="slidenum">
              <a:rPr lang="en-US" altLang="en-US">
                <a:latin typeface="Arial" panose="020B0604020202020204" pitchFamily="34" charset="0"/>
              </a:rPr>
              <a:t>77</a:t>
            </a:fld>
            <a:endParaRPr lang="en-US" altLang="en-US">
              <a:latin typeface="Arial" panose="020B0604020202020204" pitchFamily="34" charset="0"/>
            </a:endParaRPr>
          </a:p>
        </p:txBody>
      </p:sp>
    </p:spTree>
    <p:extLst>
      <p:ext uri="{BB962C8B-B14F-4D97-AF65-F5344CB8AC3E}">
        <p14:creationId xmlns:p14="http://schemas.microsoft.com/office/powerpoint/2010/main" val="1411613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F9BCAB-CD81-4B9F-90FB-1892AB224F71}" type="slidenum">
              <a:rPr lang="en-US" altLang="en-US">
                <a:latin typeface="Arial" panose="020B0604020202020204" pitchFamily="34" charset="0"/>
              </a:rPr>
              <a:t>78</a:t>
            </a:fld>
            <a:endParaRPr lang="en-US" altLang="en-US">
              <a:latin typeface="Arial" panose="020B0604020202020204" pitchFamily="34" charset="0"/>
            </a:endParaRPr>
          </a:p>
        </p:txBody>
      </p:sp>
    </p:spTree>
    <p:extLst>
      <p:ext uri="{BB962C8B-B14F-4D97-AF65-F5344CB8AC3E}">
        <p14:creationId xmlns:p14="http://schemas.microsoft.com/office/powerpoint/2010/main" val="3722790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3"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8" name="Rectangle 5"/>
          <p:cNvSpPr>
            <a:spLocks noGrp="1" noChangeArrowheads="1"/>
          </p:cNvSpPr>
          <p:nvPr>
            <p:ph type="dt" sz="half" idx="10"/>
          </p:nvPr>
        </p:nvSpPr>
        <p:spPr/>
        <p:txBody>
          <a:bodyPr/>
          <a:lstStyle>
            <a:lvl1pPr>
              <a:defRPr/>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smtClean="0"/>
            </a:lvl1pPr>
          </a:lstStyle>
          <a:p>
            <a:pPr>
              <a:defRPr/>
            </a:pPr>
            <a:fld id="{E99E9ECF-7FA2-4F3D-B24C-D41132290C20}" type="slidenum">
              <a:rPr lang="en-US" altLang="en-US"/>
              <a:pPr>
                <a:defRPr/>
              </a:pPr>
              <a:t>‹Nr.›</a:t>
            </a:fld>
            <a:endParaRPr lang="en-US" altLang="en-US"/>
          </a:p>
        </p:txBody>
      </p:sp>
    </p:spTree>
    <p:extLst>
      <p:ext uri="{BB962C8B-B14F-4D97-AF65-F5344CB8AC3E}">
        <p14:creationId xmlns:p14="http://schemas.microsoft.com/office/powerpoint/2010/main" val="1302648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3F85685C-740A-4F0F-B5B7-F941C4314187}" type="slidenum">
              <a:rPr lang="en-US" altLang="en-US"/>
              <a:pPr>
                <a:defRPr/>
              </a:pPr>
              <a:t>‹Nr.›</a:t>
            </a:fld>
            <a:endParaRPr lang="en-US" altLang="en-US"/>
          </a:p>
        </p:txBody>
      </p:sp>
    </p:spTree>
    <p:extLst>
      <p:ext uri="{BB962C8B-B14F-4D97-AF65-F5344CB8AC3E}">
        <p14:creationId xmlns:p14="http://schemas.microsoft.com/office/powerpoint/2010/main" val="2328828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5A5D4F58-0FC3-42C4-9374-CA64D8109550}" type="slidenum">
              <a:rPr lang="en-US" altLang="en-US"/>
              <a:pPr>
                <a:defRPr/>
              </a:pPr>
              <a:t>‹Nr.›</a:t>
            </a:fld>
            <a:endParaRPr lang="en-US" altLang="en-US"/>
          </a:p>
        </p:txBody>
      </p:sp>
    </p:spTree>
    <p:extLst>
      <p:ext uri="{BB962C8B-B14F-4D97-AF65-F5344CB8AC3E}">
        <p14:creationId xmlns:p14="http://schemas.microsoft.com/office/powerpoint/2010/main" val="3489087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FAD91BA5-FDCC-447A-B785-424134C2784F}" type="slidenum">
              <a:rPr lang="en-US" altLang="en-US"/>
              <a:pPr>
                <a:defRPr/>
              </a:pPr>
              <a:t>‹Nr.›</a:t>
            </a:fld>
            <a:endParaRPr lang="en-US" altLang="en-US"/>
          </a:p>
        </p:txBody>
      </p:sp>
    </p:spTree>
    <p:extLst>
      <p:ext uri="{BB962C8B-B14F-4D97-AF65-F5344CB8AC3E}">
        <p14:creationId xmlns:p14="http://schemas.microsoft.com/office/powerpoint/2010/main" val="4198824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E0BF9802-85BA-4E0B-9864-8E72325E1AAD}" type="slidenum">
              <a:rPr lang="en-US" altLang="en-US"/>
              <a:pPr>
                <a:defRPr/>
              </a:pPr>
              <a:t>‹Nr.›</a:t>
            </a:fld>
            <a:endParaRPr lang="en-US" altLang="en-US"/>
          </a:p>
        </p:txBody>
      </p:sp>
    </p:spTree>
    <p:extLst>
      <p:ext uri="{BB962C8B-B14F-4D97-AF65-F5344CB8AC3E}">
        <p14:creationId xmlns:p14="http://schemas.microsoft.com/office/powerpoint/2010/main" val="2450465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E9BDCBC3-7902-4F24-9F63-F1237472FB72}" type="slidenum">
              <a:rPr lang="en-US" altLang="en-US"/>
              <a:pPr>
                <a:defRPr/>
              </a:pPr>
              <a:t>‹Nr.›</a:t>
            </a:fld>
            <a:endParaRPr lang="en-US" altLang="en-US"/>
          </a:p>
        </p:txBody>
      </p:sp>
    </p:spTree>
    <p:extLst>
      <p:ext uri="{BB962C8B-B14F-4D97-AF65-F5344CB8AC3E}">
        <p14:creationId xmlns:p14="http://schemas.microsoft.com/office/powerpoint/2010/main" val="2484782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835B30B3-4AB4-44DC-8A35-D85FAA7C05E5}" type="slidenum">
              <a:rPr lang="en-US" altLang="en-US"/>
              <a:pPr>
                <a:defRPr/>
              </a:pPr>
              <a:t>‹Nr.›</a:t>
            </a:fld>
            <a:endParaRPr lang="en-US" altLang="en-US"/>
          </a:p>
        </p:txBody>
      </p:sp>
    </p:spTree>
    <p:extLst>
      <p:ext uri="{BB962C8B-B14F-4D97-AF65-F5344CB8AC3E}">
        <p14:creationId xmlns:p14="http://schemas.microsoft.com/office/powerpoint/2010/main" val="572160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7D590AB7-9295-4AE3-890F-5EFE646B3670}" type="slidenum">
              <a:rPr lang="en-US" altLang="en-US"/>
              <a:pPr>
                <a:defRPr/>
              </a:pPr>
              <a:t>‹Nr.›</a:t>
            </a:fld>
            <a:endParaRPr lang="en-US" altLang="en-US"/>
          </a:p>
        </p:txBody>
      </p:sp>
    </p:spTree>
    <p:extLst>
      <p:ext uri="{BB962C8B-B14F-4D97-AF65-F5344CB8AC3E}">
        <p14:creationId xmlns:p14="http://schemas.microsoft.com/office/powerpoint/2010/main" val="246286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D41F8AE2-05A8-4A62-B7F5-1777795728D2}" type="slidenum">
              <a:rPr lang="en-US" altLang="en-US"/>
              <a:pPr>
                <a:defRPr/>
              </a:pPr>
              <a:t>‹Nr.›</a:t>
            </a:fld>
            <a:endParaRPr lang="en-US" altLang="en-US"/>
          </a:p>
        </p:txBody>
      </p:sp>
    </p:spTree>
    <p:extLst>
      <p:ext uri="{BB962C8B-B14F-4D97-AF65-F5344CB8AC3E}">
        <p14:creationId xmlns:p14="http://schemas.microsoft.com/office/powerpoint/2010/main" val="1645349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8AA65287-87C2-43A6-97F6-E0A2F1B14882}" type="slidenum">
              <a:rPr lang="en-US" altLang="en-US"/>
              <a:pPr>
                <a:defRPr/>
              </a:pPr>
              <a:t>‹Nr.›</a:t>
            </a:fld>
            <a:endParaRPr lang="en-US" altLang="en-US"/>
          </a:p>
        </p:txBody>
      </p:sp>
    </p:spTree>
    <p:extLst>
      <p:ext uri="{BB962C8B-B14F-4D97-AF65-F5344CB8AC3E}">
        <p14:creationId xmlns:p14="http://schemas.microsoft.com/office/powerpoint/2010/main" val="3903777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7CF57E51-1262-43F0-8518-9269A816131B}" type="slidenum">
              <a:rPr lang="en-US" altLang="en-US"/>
              <a:pPr>
                <a:defRPr/>
              </a:pPr>
              <a:t>‹Nr.›</a:t>
            </a:fld>
            <a:endParaRPr lang="en-US" altLang="en-US"/>
          </a:p>
        </p:txBody>
      </p:sp>
    </p:spTree>
    <p:extLst>
      <p:ext uri="{BB962C8B-B14F-4D97-AF65-F5344CB8AC3E}">
        <p14:creationId xmlns:p14="http://schemas.microsoft.com/office/powerpoint/2010/main" val="3377465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410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ltLang="en-US"/>
          </a:p>
        </p:txBody>
      </p:sp>
      <p:sp>
        <p:nvSpPr>
          <p:cNvPr id="410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ltLang="en-US"/>
          </a:p>
        </p:txBody>
      </p:sp>
      <p:sp>
        <p:nvSpPr>
          <p:cNvPr id="4103" name="Rectangle 7"/>
          <p:cNvSpPr>
            <a:spLocks noGrp="1" noChangeArrowheads="1"/>
          </p:cNvSpPr>
          <p:nvPr>
            <p:ph type="sldNum" sz="quarter" idx="4"/>
          </p:nvPr>
        </p:nvSpPr>
        <p:spPr bwMode="auto">
          <a:xfrm>
            <a:off x="7010400" y="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EDEDF7BF-9BDA-4363-91D5-199020AFFE24}" type="slidenum">
              <a:rPr lang="en-US" altLang="en-US"/>
              <a:t>‹Nr.›</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grpSp>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E262CA8-C0D9-4C9B-A82D-09992072E7AD}"/>
              </a:ext>
            </a:extLst>
          </p:cNvPr>
          <p:cNvSpPr txBox="1"/>
          <p:nvPr/>
        </p:nvSpPr>
        <p:spPr>
          <a:xfrm>
            <a:off x="5712897" y="608565"/>
            <a:ext cx="1640193" cy="369332"/>
          </a:xfrm>
          <a:prstGeom prst="rect">
            <a:avLst/>
          </a:prstGeom>
          <a:solidFill>
            <a:srgbClr val="D8D8EC"/>
          </a:solidFill>
        </p:spPr>
        <p:txBody>
          <a:bodyPr wrap="square" lIns="25400" tIns="12700" rIns="25400" bIns="12700" rtlCol="0">
            <a:spAutoFit/>
          </a:bodyPr>
          <a:lstStyle/>
          <a:p>
            <a:pPr algn="ctr"/>
            <a:r>
              <a:rPr lang="en-US" sz="1200" dirty="0">
                <a:solidFill>
                  <a:srgbClr val="D8D8EC"/>
                </a:solidFill>
                <a:latin typeface="Segoe Script" panose="020B0504020000000003" pitchFamily="34" charset="0"/>
              </a:rPr>
              <a:t>von Theodore</a:t>
            </a:r>
          </a:p>
        </p:txBody>
      </p:sp>
      <p:sp>
        <p:nvSpPr>
          <p:cNvPr id="4098" name="Text Box 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412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A7A42FF-2861-4A0E-9E35-62BE4EBB12B2}" type="slidenum">
              <a:rPr lang="en-US" altLang="en-US" sz="1000"/>
              <a:t>1</a:t>
            </a:fld>
            <a:endParaRPr lang="en-US" altLang="en-US" sz="1000"/>
          </a:p>
        </p:txBody>
      </p:sp>
      <p:sp>
        <p:nvSpPr>
          <p:cNvPr id="2" name="TextBox 1">
            <a:extLst>
              <a:ext uri="{FF2B5EF4-FFF2-40B4-BE49-F238E27FC236}">
                <a16:creationId xmlns:a16="http://schemas.microsoft.com/office/drawing/2014/main" id="{8ECF59D7-88B7-4B03-8B11-D699F5000521}"/>
              </a:ext>
            </a:extLst>
          </p:cNvPr>
          <p:cNvSpPr txBox="1"/>
          <p:nvPr/>
        </p:nvSpPr>
        <p:spPr>
          <a:xfrm>
            <a:off x="6386159" y="410647"/>
            <a:ext cx="293670" cy="369332"/>
          </a:xfrm>
          <a:prstGeom prst="rect">
            <a:avLst/>
          </a:prstGeom>
          <a:noFill/>
        </p:spPr>
        <p:txBody>
          <a:bodyPr wrap="square" lIns="25400" tIns="12700" rIns="25400" bIns="12700" rtlCol="0">
            <a:spAutoFit/>
          </a:bodyPr>
          <a:lstStyle/>
          <a:p>
            <a:r>
              <a:rPr lang="en-US" sz="1200" dirty="0"/>
              <a:t>^</a:t>
            </a:r>
          </a:p>
        </p:txBody>
      </p:sp>
      <p:sp>
        <p:nvSpPr>
          <p:cNvPr id="3" name="TextBox 2">
            <a:extLst>
              <a:ext uri="{FF2B5EF4-FFF2-40B4-BE49-F238E27FC236}">
                <a16:creationId xmlns:a16="http://schemas.microsoft.com/office/drawing/2014/main" id="{F1746C71-9591-442C-9BF5-5483ED17D6A3}"/>
              </a:ext>
            </a:extLst>
          </p:cNvPr>
          <p:cNvSpPr txBox="1"/>
          <p:nvPr/>
        </p:nvSpPr>
        <p:spPr>
          <a:xfrm>
            <a:off x="6381349" y="608565"/>
            <a:ext cx="303288" cy="369332"/>
          </a:xfrm>
          <a:prstGeom prst="rect">
            <a:avLst/>
          </a:prstGeom>
          <a:noFill/>
        </p:spPr>
        <p:txBody>
          <a:bodyPr wrap="square" lIns="25400" tIns="12700" rIns="25400" bIns="12700" rtlCol="0">
            <a:spAutoFit/>
          </a:bodyPr>
          <a:lstStyle/>
          <a:p>
            <a:pPr algn="ctr"/>
            <a:r>
              <a:rPr lang="en-US" sz="1200" b="1" dirty="0">
                <a:solidFill>
                  <a:srgbClr val="0000FF"/>
                </a:solidFill>
                <a:latin typeface="Segoe Script" panose="020B0504020000000003" pitchFamily="34" charset="0"/>
              </a:rPr>
              <a:t>?</a:t>
            </a:r>
          </a:p>
        </p:txBody>
      </p:sp>
      <p:sp>
        <p:nvSpPr>
          <p:cNvPr id="4" name="TextBox 3">
            <a:extLst>
              <a:ext uri="{FF2B5EF4-FFF2-40B4-BE49-F238E27FC236}">
                <a16:creationId xmlns:a16="http://schemas.microsoft.com/office/drawing/2014/main" id="{AE4B9037-15AF-4610-87DA-AECE54797D80}"/>
              </a:ext>
            </a:extLst>
          </p:cNvPr>
          <p:cNvSpPr txBox="1"/>
          <p:nvPr/>
        </p:nvSpPr>
        <p:spPr>
          <a:xfrm>
            <a:off x="806516" y="1179128"/>
            <a:ext cx="6553200" cy="369332"/>
          </a:xfrm>
          <a:prstGeom prst="rect">
            <a:avLst/>
          </a:prstGeom>
          <a:noFill/>
        </p:spPr>
        <p:txBody>
          <a:bodyPr wrap="square" lIns="25400" tIns="12700" rIns="25400" bIns="12700" rtlCol="0">
            <a:spAutoFit/>
          </a:bodyPr>
          <a:lstStyle/>
          <a:p>
            <a:r>
              <a:rPr lang="en-US" sz="1200" i="1" dirty="0">
                <a:solidFill>
                  <a:srgbClr val="0000FF"/>
                </a:solidFill>
              </a:rPr>
              <a:t>Wie lautet die „vollständige Bezeichnung“ von SLK?</a:t>
            </a:r>
            <a:endParaRPr lang="en-US" dirty="0">
              <a:solidFill>
                <a:srgbClr val="0000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5" name="Group 3"/>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rgbClr val="CCFFCC"/>
                          </a:solidFill>
                          <a:effectLst/>
                          <a:latin typeface="Arial" charset="0"/>
                        </a:rPr>
                        <a:t>Befund</a:t>
                      </a:r>
                      <a:r>
                        <a:rPr kumimoji="0" lang="en-US" sz="1200" b="0" i="1" u="none" strike="noStrike" cap="none" normalizeH="0" baseline="0" dirty="0">
                          <a:ln>
                            <a:noFill/>
                          </a:ln>
                          <a:solidFill>
                            <a:srgbClr val="CCFFCC"/>
                          </a:solidFill>
                          <a:effectLst/>
                          <a:latin typeface="Arial" charset="0"/>
                        </a:rPr>
                        <a:t> der </a:t>
                      </a:r>
                      <a:r>
                        <a:rPr kumimoji="0" lang="en-US" sz="1200" b="0" i="1" u="none" strike="noStrike" cap="none" normalizeH="0" baseline="0" dirty="0" err="1">
                          <a:ln>
                            <a:noFill/>
                          </a:ln>
                          <a:solidFill>
                            <a:srgbClr val="CCFFCC"/>
                          </a:solidFill>
                          <a:effectLst/>
                          <a:latin typeface="Arial" charset="0"/>
                        </a:rPr>
                        <a:t>bulbären</a:t>
                      </a:r>
                      <a:r>
                        <a:rPr kumimoji="0" lang="en-US" sz="1200" b="0" i="1" u="none" strike="noStrike" cap="none" normalizeH="0" baseline="0" dirty="0">
                          <a:ln>
                            <a:noFill/>
                          </a:ln>
                          <a:solidFill>
                            <a:srgbClr val="CCFFCC"/>
                          </a:solidFill>
                          <a:effectLst/>
                          <a:latin typeface="Arial" charset="0"/>
                        </a:rPr>
                        <a:t> </a:t>
                      </a:r>
                      <a:r>
                        <a:rPr kumimoji="0" lang="en-US" sz="1200" b="0" i="1" u="none" strike="noStrike" cap="none" normalizeH="0" baseline="0" dirty="0" err="1">
                          <a:ln>
                            <a:noFill/>
                          </a:ln>
                          <a:solidFill>
                            <a:srgbClr val="CCFFCC"/>
                          </a:solidFill>
                          <a:effectLst/>
                          <a:latin typeface="Arial" charset="0"/>
                        </a:rPr>
                        <a:t>Konjunktiva</a:t>
                      </a:r>
                      <a:r>
                        <a:rPr kumimoji="0" lang="en-US" sz="1200" b="0" i="1" u="none" strike="noStrike" cap="none" normalizeH="0" baseline="0" dirty="0">
                          <a:ln>
                            <a:noFill/>
                          </a:ln>
                          <a:solidFill>
                            <a:srgbClr val="CCFFCC"/>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der bulbären Konjunktiva Nr. 3</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148" name="Text Box 29"/>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14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BEA0554-57FF-4DBA-9CA4-478A6CCA12ED}" type="slidenum">
              <a:rPr lang="en-US" altLang="en-US" sz="1000"/>
              <a:t>10</a:t>
            </a:fld>
            <a:endParaRPr lang="en-US" altLang="en-US" sz="100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349635"/>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Was sind die beiden übergeordneten Ziele bei der Behandlung der SLK?</a:t>
            </a:r>
          </a:p>
          <a:p>
            <a:pPr eaLnBrk="1" hangingPunct="1">
              <a:spcBef>
                <a:spcPct val="0"/>
              </a:spcBef>
              <a:buClrTx/>
              <a:buSzTx/>
              <a:buFontTx/>
              <a:buNone/>
            </a:pPr>
            <a:r>
              <a:rPr lang="en-US" altLang="en-US" sz="1200" dirty="0">
                <a:solidFill>
                  <a:schemeClr val="bg1">
                    <a:lumMod val="65000"/>
                  </a:schemeClr>
                </a:solidFill>
              </a:rPr>
              <a:t>--Reduzierung…der Oberflächenentzündung</a:t>
            </a:r>
          </a:p>
          <a:p>
            <a:pPr eaLnBrk="1" hangingPunct="1">
              <a:spcBef>
                <a:spcPct val="0"/>
              </a:spcBef>
              <a:buClrTx/>
              <a:buSzTx/>
              <a:buFontTx/>
              <a:buNone/>
            </a:pPr>
            <a:r>
              <a:rPr lang="en-US" altLang="en-US" sz="1200" dirty="0">
                <a:solidFill>
                  <a:schemeClr val="bg1">
                    <a:lumMod val="65000"/>
                  </a:schemeClr>
                </a:solidFill>
              </a:rPr>
              <a:t>--Reduzierung der Reibung zwischen der </a:t>
            </a:r>
            <a:r>
              <a:rPr lang="en-US" altLang="en-US" sz="1200" dirty="0" err="1">
                <a:solidFill>
                  <a:schemeClr val="bg1">
                    <a:lumMod val="65000"/>
                  </a:schemeClr>
                </a:solidFill>
              </a:rPr>
              <a:t>oberen</a:t>
            </a:r>
            <a:r>
              <a:rPr lang="en-US" altLang="en-US" sz="1200" dirty="0">
                <a:solidFill>
                  <a:schemeClr val="bg1">
                    <a:lumMod val="65000"/>
                  </a:schemeClr>
                </a:solidFill>
              </a:rPr>
              <a:t> </a:t>
            </a:r>
            <a:r>
              <a:rPr lang="en-US" altLang="en-US" sz="1200" dirty="0" err="1">
                <a:solidFill>
                  <a:schemeClr val="bg1">
                    <a:lumMod val="65000"/>
                  </a:schemeClr>
                </a:solidFill>
              </a:rPr>
              <a:t>bulbären</a:t>
            </a:r>
            <a:r>
              <a:rPr lang="en-US" altLang="en-US" sz="1200" dirty="0">
                <a:solidFill>
                  <a:schemeClr val="bg1">
                    <a:lumMod val="65000"/>
                  </a:schemeClr>
                </a:solidFill>
              </a:rPr>
              <a:t> </a:t>
            </a:r>
            <a:r>
              <a:rPr lang="en-US" altLang="en-US" sz="1200" dirty="0" err="1">
                <a:solidFill>
                  <a:schemeClr val="bg1">
                    <a:lumMod val="65000"/>
                  </a:schemeClr>
                </a:solidFill>
              </a:rPr>
              <a:t>Bindehaut</a:t>
            </a:r>
            <a:r>
              <a:rPr lang="en-US" altLang="en-US" sz="1200" dirty="0">
                <a:solidFill>
                  <a:schemeClr val="bg1">
                    <a:lumMod val="65000"/>
                  </a:schemeClr>
                </a:solidFill>
              </a:rPr>
              <a:t> und der </a:t>
            </a:r>
            <a:r>
              <a:rPr lang="en-US" altLang="en-US" sz="1200" dirty="0" err="1">
                <a:solidFill>
                  <a:schemeClr val="bg1">
                    <a:lumMod val="65000"/>
                  </a:schemeClr>
                </a:solidFill>
              </a:rPr>
              <a:t>oberen</a:t>
            </a:r>
            <a:r>
              <a:rPr lang="en-US" altLang="en-US" sz="1200" dirty="0">
                <a:solidFill>
                  <a:schemeClr val="bg1">
                    <a:lumMod val="65000"/>
                  </a:schemeClr>
                </a:solidFill>
              </a:rPr>
              <a:t> </a:t>
            </a:r>
            <a:r>
              <a:rPr lang="en-US" altLang="en-US" sz="1200" dirty="0" err="1">
                <a:solidFill>
                  <a:schemeClr val="bg1">
                    <a:lumMod val="65000"/>
                  </a:schemeClr>
                </a:solidFill>
              </a:rPr>
              <a:t>tarsalen</a:t>
            </a:r>
            <a:r>
              <a:rPr lang="en-US" altLang="en-US" sz="1200" dirty="0">
                <a:solidFill>
                  <a:schemeClr val="bg1">
                    <a:lumMod val="65000"/>
                  </a:schemeClr>
                </a:solidFill>
              </a:rPr>
              <a:t> </a:t>
            </a:r>
            <a:r>
              <a:rPr lang="en-US" altLang="en-US" sz="1200" dirty="0" err="1">
                <a:solidFill>
                  <a:schemeClr val="bg1">
                    <a:lumMod val="65000"/>
                  </a:schemeClr>
                </a:solidFill>
              </a:rPr>
              <a:t>Bindehaut</a:t>
            </a:r>
            <a:endParaRPr lang="en-US" altLang="en-US" sz="1600" dirty="0">
              <a:solidFill>
                <a:schemeClr val="bg1">
                  <a:lumMod val="65000"/>
                </a:schemeClr>
              </a:solidFill>
            </a:endParaRP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Es gibt eine Reihe von medizinischen Behandlungsmöglichkeiten.* Dazu gehören:</a:t>
            </a:r>
          </a:p>
          <a:p>
            <a:pPr eaLnBrk="1" hangingPunct="1">
              <a:spcBef>
                <a:spcPct val="0"/>
              </a:spcBef>
              <a:buClrTx/>
              <a:buSzTx/>
              <a:buFontTx/>
              <a:buNone/>
            </a:pPr>
            <a:r>
              <a:rPr lang="en-US" altLang="en-US" sz="1200" dirty="0">
                <a:solidFill>
                  <a:schemeClr val="bg1">
                    <a:lumMod val="65000"/>
                  </a:schemeClr>
                </a:solidFill>
              </a:rPr>
              <a:t>--Konservierungsmittelfreie künstliche Tränen</a:t>
            </a:r>
          </a:p>
          <a:p>
            <a:pPr eaLnBrk="1" hangingPunct="1">
              <a:spcBef>
                <a:spcPct val="0"/>
              </a:spcBef>
              <a:buClrTx/>
              <a:buSzTx/>
              <a:buFontTx/>
              <a:buNone/>
            </a:pPr>
            <a:r>
              <a:rPr lang="en-US" altLang="en-US" sz="1200" dirty="0">
                <a:solidFill>
                  <a:schemeClr val="bg1">
                    <a:lumMod val="65000"/>
                  </a:schemeClr>
                </a:solidFill>
              </a:rPr>
              <a:t>--Topische entzündungshemmende Medikamente</a:t>
            </a:r>
          </a:p>
          <a:p>
            <a:pPr eaLnBrk="1" hangingPunct="1">
              <a:spcBef>
                <a:spcPct val="0"/>
              </a:spcBef>
              <a:buClrTx/>
              <a:buSzTx/>
              <a:buFontTx/>
              <a:buNone/>
            </a:pPr>
            <a:r>
              <a:rPr lang="en-US" altLang="en-US" sz="1200" dirty="0">
                <a:solidFill>
                  <a:schemeClr val="bg1">
                    <a:lumMod val="65000"/>
                  </a:schemeClr>
                </a:solidFill>
              </a:rPr>
              <a:t>--BCL mit großem Durchmesser (ausreichend, um das betroffene </a:t>
            </a:r>
            <a:r>
              <a:rPr lang="en-US" altLang="en-US" sz="1200" dirty="0" err="1">
                <a:solidFill>
                  <a:schemeClr val="bg1">
                    <a:lumMod val="65000"/>
                  </a:schemeClr>
                </a:solidFill>
              </a:rPr>
              <a:t>Bindegewebe</a:t>
            </a:r>
            <a:r>
              <a:rPr lang="en-US" altLang="en-US" sz="1200" dirty="0">
                <a:solidFill>
                  <a:schemeClr val="bg1">
                    <a:lumMod val="65000"/>
                  </a:schemeClr>
                </a:solidFill>
              </a:rPr>
              <a:t> abzudecken)</a:t>
            </a:r>
          </a:p>
          <a:p>
            <a:pPr eaLnBrk="1" hangingPunct="1">
              <a:spcBef>
                <a:spcPct val="0"/>
              </a:spcBef>
              <a:buClrTx/>
              <a:buSzTx/>
              <a:buFontTx/>
              <a:buNone/>
            </a:pPr>
            <a:endParaRPr lang="en-US" altLang="en-US" sz="1600" i="1" dirty="0">
              <a:solidFill>
                <a:schemeClr val="bg1">
                  <a:lumMod val="65000"/>
                </a:schemeClr>
              </a:solidFill>
            </a:endParaRPr>
          </a:p>
          <a:p>
            <a:pPr eaLnBrk="1" hangingPunct="1">
              <a:spcBef>
                <a:spcPct val="0"/>
              </a:spcBef>
              <a:buClrTx/>
              <a:buSzTx/>
              <a:buNone/>
            </a:pPr>
            <a:r>
              <a:rPr lang="en-US" altLang="en-US" sz="1200" i="1" dirty="0">
                <a:solidFill>
                  <a:schemeClr val="bg1">
                    <a:lumMod val="65000"/>
                  </a:schemeClr>
                </a:solidFill>
              </a:rPr>
              <a:t>Es gibt ebenfalls eine Reihe chirurgischer Optionen.* Dazu gehören:</a:t>
            </a:r>
          </a:p>
          <a:p>
            <a:pPr eaLnBrk="1" hangingPunct="1">
              <a:spcBef>
                <a:spcPct val="0"/>
              </a:spcBef>
              <a:buClrTx/>
              <a:buSzTx/>
              <a:buFontTx/>
              <a:buNone/>
            </a:pPr>
            <a:r>
              <a:rPr lang="en-US" altLang="en-US" sz="1200" dirty="0">
                <a:solidFill>
                  <a:schemeClr val="bg1">
                    <a:lumMod val="65000"/>
                  </a:schemeClr>
                </a:solidFill>
              </a:rPr>
              <a:t>--Resektion der überflüssigen oberen </a:t>
            </a:r>
            <a:r>
              <a:rPr lang="en-US" altLang="en-US" sz="1200" dirty="0" err="1">
                <a:solidFill>
                  <a:schemeClr val="bg1">
                    <a:lumMod val="65000"/>
                  </a:schemeClr>
                </a:solidFill>
              </a:rPr>
              <a:t>Bindehaut</a:t>
            </a:r>
            <a:endParaRPr lang="en-US" altLang="en-US" sz="1600" dirty="0">
              <a:solidFill>
                <a:schemeClr val="bg1">
                  <a:lumMod val="65000"/>
                </a:schemeClr>
              </a:solidFill>
            </a:endParaRPr>
          </a:p>
          <a:p>
            <a:pPr eaLnBrk="1" hangingPunct="1">
              <a:spcBef>
                <a:spcPct val="0"/>
              </a:spcBef>
              <a:buClrTx/>
              <a:buSzTx/>
              <a:buFontTx/>
              <a:buNone/>
            </a:pPr>
            <a:r>
              <a:rPr lang="en-US" altLang="en-US" sz="1200" dirty="0">
                <a:solidFill>
                  <a:schemeClr val="bg1">
                    <a:lumMod val="65000"/>
                  </a:schemeClr>
                </a:solidFill>
              </a:rPr>
              <a:t>--Kauterisation der überflüssigen oberen </a:t>
            </a:r>
            <a:r>
              <a:rPr lang="en-US" altLang="en-US" sz="1200" dirty="0" err="1">
                <a:solidFill>
                  <a:schemeClr val="bg1">
                    <a:lumMod val="65000"/>
                  </a:schemeClr>
                </a:solidFill>
              </a:rPr>
              <a:t>Bindehaut</a:t>
            </a:r>
            <a:endParaRPr lang="en-US" altLang="en-US" sz="1600" dirty="0">
              <a:solidFill>
                <a:schemeClr val="bg1">
                  <a:lumMod val="65000"/>
                </a:schemeClr>
              </a:solidFill>
            </a:endParaRPr>
          </a:p>
          <a:p>
            <a:pPr eaLnBrk="1" hangingPunct="1">
              <a:spcBef>
                <a:spcPct val="0"/>
              </a:spcBef>
              <a:buClrTx/>
              <a:buSzTx/>
              <a:buFontTx/>
              <a:buNone/>
            </a:pPr>
            <a:r>
              <a:rPr lang="en-US" altLang="en-US" sz="1200" dirty="0">
                <a:solidFill>
                  <a:schemeClr val="bg1">
                    <a:lumMod val="65000"/>
                  </a:schemeClr>
                </a:solidFill>
              </a:rPr>
              <a:t>--Nahtfixierung der überschüssigen oberen </a:t>
            </a:r>
            <a:r>
              <a:rPr lang="en-US" altLang="en-US" sz="1200" dirty="0" err="1">
                <a:solidFill>
                  <a:schemeClr val="bg1">
                    <a:lumMod val="65000"/>
                  </a:schemeClr>
                </a:solidFill>
              </a:rPr>
              <a:t>Bindehaut</a:t>
            </a:r>
            <a:endParaRPr lang="en-US" altLang="en-US" sz="1600" dirty="0">
              <a:solidFill>
                <a:schemeClr val="bg1">
                  <a:lumMod val="65000"/>
                </a:schemeClr>
              </a:solidFill>
            </a:endParaRPr>
          </a:p>
          <a:p>
            <a:pPr eaLnBrk="1" hangingPunct="1">
              <a:spcBef>
                <a:spcPct val="0"/>
              </a:spcBef>
              <a:buClrTx/>
              <a:buSzTx/>
              <a:buFontTx/>
              <a:buNone/>
            </a:pPr>
            <a:endParaRPr lang="en-US" altLang="en-US" sz="1600" dirty="0">
              <a:solidFill>
                <a:schemeClr val="bg1">
                  <a:lumMod val="65000"/>
                </a:schemeClr>
              </a:solidFill>
            </a:endParaRPr>
          </a:p>
          <a:p>
            <a:pPr eaLnBrk="1" hangingPunct="1">
              <a:spcBef>
                <a:spcPct val="0"/>
              </a:spcBef>
              <a:buClrTx/>
              <a:buSzTx/>
              <a:buFontTx/>
              <a:buNone/>
            </a:pPr>
            <a:r>
              <a:rPr lang="en-US" altLang="en-US" sz="1200" i="1" dirty="0">
                <a:solidFill>
                  <a:schemeClr val="bg1">
                    <a:lumMod val="65000"/>
                  </a:schemeClr>
                </a:solidFill>
              </a:rPr>
              <a:t>Wie sieht die Langzeitprognose für SLK aus?</a:t>
            </a:r>
          </a:p>
          <a:p>
            <a:pPr eaLnBrk="1" hangingPunct="1">
              <a:spcBef>
                <a:spcPct val="0"/>
              </a:spcBef>
              <a:buClrTx/>
              <a:buSzTx/>
              <a:buFontTx/>
              <a:buNone/>
            </a:pPr>
            <a:r>
              <a:rPr lang="en-US" altLang="en-US" sz="1200" dirty="0">
                <a:solidFill>
                  <a:schemeClr val="bg1">
                    <a:lumMod val="65000"/>
                  </a:schemeClr>
                </a:solidFill>
              </a:rPr>
              <a:t>Die Erkrankung verläuft in der Regel selbstlimitierend und klingt nach einigen Jahren ab </a:t>
            </a:r>
            <a:r>
              <a:rPr lang="en-US" altLang="en-US" sz="1200" dirty="0"/>
              <a:t>(</a:t>
            </a:r>
            <a:r>
              <a:rPr lang="en-US" altLang="en-US" sz="1200" b="1" dirty="0" err="1"/>
              <a:t>ähnlich </a:t>
            </a:r>
            <a:r>
              <a:rPr lang="en-US" altLang="en-US" sz="1200" b="1" dirty="0"/>
              <a:t>wie bei </a:t>
            </a:r>
            <a:r>
              <a:rPr lang="en-US" altLang="en-US" sz="1200" dirty="0"/>
              <a:t>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100</a:t>
            </a:fld>
            <a:endParaRPr lang="en-US" altLang="en-US" sz="1000"/>
          </a:p>
        </p:txBody>
      </p:sp>
      <p:pic>
        <p:nvPicPr>
          <p:cNvPr id="3" name="Picture 2" descr="Dadsplaining at Work | nerdthoughts">
            <a:extLst>
              <a:ext uri="{FF2B5EF4-FFF2-40B4-BE49-F238E27FC236}">
                <a16:creationId xmlns:a16="http://schemas.microsoft.com/office/drawing/2014/main" id="{586F2D35-CE7A-8E8B-79DA-80CC48328D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7200" y="5278249"/>
            <a:ext cx="749662" cy="129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9871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9395" name="Text Box 56"/>
          <p:cNvSpPr txBox="1">
            <a:spLocks noChangeArrowheads="1"/>
          </p:cNvSpPr>
          <p:nvPr/>
        </p:nvSpPr>
        <p:spPr bwMode="auto">
          <a:xfrm>
            <a:off x="957716" y="2057400"/>
            <a:ext cx="7260321"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t>Es gibt eine Erkrankung namens</a:t>
            </a:r>
          </a:p>
          <a:p>
            <a:pPr algn="ctr" eaLnBrk="1" hangingPunct="1">
              <a:spcBef>
                <a:spcPct val="0"/>
              </a:spcBef>
              <a:buClrTx/>
              <a:buSzTx/>
              <a:buFontTx/>
              <a:buNone/>
            </a:pPr>
            <a:r>
              <a:rPr lang="en-US" altLang="en-US" sz="1200" b="1" i="1" dirty="0">
                <a:solidFill>
                  <a:srgbClr val="0000FF"/>
                </a:solidFill>
              </a:rPr>
              <a:t>Kontaktlinsen-induzierte Keratokonjunktivitis (CLIK)</a:t>
            </a:r>
            <a:endParaRPr lang="en-US" altLang="en-US" sz="2400" b="1" i="1" dirty="0"/>
          </a:p>
          <a:p>
            <a:pPr algn="ctr" eaLnBrk="1" hangingPunct="1">
              <a:spcBef>
                <a:spcPct val="0"/>
              </a:spcBef>
              <a:buClrTx/>
              <a:buSzTx/>
              <a:buFontTx/>
              <a:buNone/>
            </a:pPr>
            <a:r>
              <a:rPr lang="en-US" altLang="en-US" sz="1200" dirty="0"/>
              <a:t>, die ein ähnliches klinisches Erscheinungsbild wie die SLK aufweist.</a:t>
            </a:r>
          </a:p>
          <a:p>
            <a:pPr algn="ctr" eaLnBrk="1" hangingPunct="1">
              <a:spcBef>
                <a:spcPct val="0"/>
              </a:spcBef>
              <a:buClrTx/>
              <a:buSzTx/>
              <a:buFontTx/>
              <a:buNone/>
            </a:pPr>
            <a:r>
              <a:rPr lang="en-US" altLang="en-US" sz="1200" dirty="0"/>
              <a:t>Es handelt sich jedoch nicht um dieselbe Erkrankung,</a:t>
            </a:r>
          </a:p>
          <a:p>
            <a:pPr algn="ctr" eaLnBrk="1" hangingPunct="1">
              <a:spcBef>
                <a:spcPct val="0"/>
              </a:spcBef>
              <a:buClrTx/>
              <a:buSzTx/>
              <a:buFontTx/>
              <a:buNone/>
            </a:pPr>
            <a:r>
              <a:rPr lang="en-US" altLang="en-US" sz="1200" dirty="0"/>
              <a:t>und können und sollten unterschieden werden. </a:t>
            </a:r>
          </a:p>
          <a:p>
            <a:pPr algn="ctr" eaLnBrk="1" hangingPunct="1">
              <a:spcBef>
                <a:spcPct val="0"/>
              </a:spcBef>
              <a:buClrTx/>
              <a:buSzTx/>
              <a:buFontTx/>
              <a:buNone/>
            </a:pPr>
            <a:endParaRPr lang="en-US" altLang="en-US" sz="2400" dirty="0"/>
          </a:p>
          <a:p>
            <a:pPr algn="ctr" eaLnBrk="1" hangingPunct="1">
              <a:spcBef>
                <a:spcPct val="0"/>
              </a:spcBef>
              <a:buClrTx/>
              <a:buSzTx/>
              <a:buFontTx/>
              <a:buNone/>
            </a:pPr>
            <a:r>
              <a:rPr lang="en-US" altLang="en-US" sz="1200" i="1" dirty="0"/>
              <a:t>Schauen wir uns einmal an, wie sie sich unterscheiden…</a:t>
            </a:r>
          </a:p>
        </p:txBody>
      </p:sp>
      <p:sp>
        <p:nvSpPr>
          <p:cNvPr id="5939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C93629E-F599-4510-81A9-A74E7D0F9450}" type="slidenum">
              <a:rPr lang="en-US" altLang="en-US" sz="1000"/>
              <a:t>101</a:t>
            </a:fld>
            <a:endParaRPr lang="en-US" altLang="en-US" sz="100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1449046005"/>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r>
                        <a:rPr lang="en-US" sz="1200" i="1" dirty="0">
                          <a:solidFill>
                            <a:schemeClr val="bg1"/>
                          </a:solidFill>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r>
                        <a:rPr lang="en-US" sz="1200" i="1" dirty="0">
                          <a:solidFill>
                            <a:schemeClr val="bg1"/>
                          </a:solidFill>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r>
                        <a:rPr lang="en-US" sz="1200" i="1" dirty="0">
                          <a:solidFill>
                            <a:schemeClr val="bg1"/>
                          </a:solidFill>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r>
                        <a:rPr lang="en-US" sz="1200" i="1" dirty="0">
                          <a:solidFill>
                            <a:schemeClr val="bg1"/>
                          </a:solidFill>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r>
                        <a:rPr lang="en-US" sz="1200" i="1" dirty="0">
                          <a:solidFill>
                            <a:schemeClr val="bg1"/>
                          </a:solidFill>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r>
                        <a:rPr lang="en-US" sz="1200" i="1" dirty="0">
                          <a:solidFill>
                            <a:schemeClr val="bg1"/>
                          </a:solidFill>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1510951034"/>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solidFill>
                          <a:effectLst/>
                          <a:latin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3893748121"/>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1845233145"/>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102</a:t>
            </a:fld>
            <a:endParaRPr lang="en-US" altLang="en-US" sz="1000"/>
          </a:p>
        </p:txBody>
      </p:sp>
      <p:sp>
        <p:nvSpPr>
          <p:cNvPr id="2" name="Right Brace 1"/>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extBox 2"/>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21" name="Right Brace 20"/>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TextBox 21"/>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1959275625"/>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Bulbäre Begleiterscheinung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Bulbarkonjugation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rgbClr val="CCFFCC"/>
                          </a:solidFill>
                          <a:effectLst/>
                          <a:latin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3302406341"/>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54531138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47"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49"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5"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6"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7"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103</a:t>
            </a:fld>
            <a:endParaRPr lang="en-US" altLang="en-US" sz="1000"/>
          </a:p>
        </p:txBody>
      </p:sp>
      <p:sp>
        <p:nvSpPr>
          <p:cNvPr id="13" name="Right Brace 12"/>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15" name="Right Brace 14"/>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TextBox 15"/>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Tree>
    <p:extLst>
      <p:ext uri="{BB962C8B-B14F-4D97-AF65-F5344CB8AC3E}">
        <p14:creationId xmlns:p14="http://schemas.microsoft.com/office/powerpoint/2010/main" val="91237477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1813996066"/>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Bulbarkonjugation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47"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49"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5"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6"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7"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104</a:t>
            </a:fld>
            <a:endParaRPr lang="en-US" altLang="en-US" sz="1000"/>
          </a:p>
        </p:txBody>
      </p:sp>
      <p:sp>
        <p:nvSpPr>
          <p:cNvPr id="13" name="Right Brace 12"/>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15" name="Right Brace 14"/>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TextBox 15"/>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Tree>
    <p:extLst>
      <p:ext uri="{BB962C8B-B14F-4D97-AF65-F5344CB8AC3E}">
        <p14:creationId xmlns:p14="http://schemas.microsoft.com/office/powerpoint/2010/main" val="14326361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2739713528"/>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r>
                        <a:rPr lang="en-US" sz="1200" b="1" i="1" dirty="0">
                          <a:solidFill>
                            <a:schemeClr val="bg1"/>
                          </a:solidFill>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Verlust der Hörfähigkeit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576944208"/>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Bulbäre Begleiterscheinung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Bulbarkonjugation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2779082918"/>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3200170400"/>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47"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49"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5"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6"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7"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105</a:t>
            </a:fld>
            <a:endParaRPr lang="en-US" altLang="en-US" sz="1000"/>
          </a:p>
        </p:txBody>
      </p:sp>
      <p:sp>
        <p:nvSpPr>
          <p:cNvPr id="13" name="Right Brace 12"/>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15" name="Right Brace 14"/>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TextBox 15"/>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4208184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2374423578"/>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675786799"/>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Bulbarkonjugation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47"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49"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5"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6"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7"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106</a:t>
            </a:fld>
            <a:endParaRPr lang="en-US" altLang="en-US" sz="1000"/>
          </a:p>
        </p:txBody>
      </p:sp>
      <p:sp>
        <p:nvSpPr>
          <p:cNvPr id="13" name="Right Brace 12"/>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15" name="Right Brace 14"/>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TextBox 15"/>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1224702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327372646"/>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rgbClr val="CCFFCC"/>
                          </a:solidFill>
                          <a:effectLst/>
                          <a:latin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Verlust der Hörfähigkeit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2016291759"/>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bulbären 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3554415173"/>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2386233727"/>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err="1">
                          <a:ln>
                            <a:noFill/>
                          </a:ln>
                          <a:solidFill>
                            <a:schemeClr val="bg1"/>
                          </a:solidFill>
                          <a:effectLst/>
                          <a:latin typeface="Arial" charset="0"/>
                        </a:rPr>
                        <a:t>Filamente</a:t>
                      </a:r>
                      <a:r>
                        <a:rPr kumimoji="0" lang="en-US" sz="1200" b="1" i="0" u="none" strike="noStrike" cap="none" normalizeH="0" baseline="0" dirty="0">
                          <a:ln>
                            <a:noFill/>
                          </a:ln>
                          <a:solidFill>
                            <a:schemeClr val="bg1"/>
                          </a:solidFill>
                          <a:effectLst/>
                          <a:latin typeface="Arial" charset="0"/>
                        </a:rPr>
                        <a:t> </a:t>
                      </a:r>
                      <a:r>
                        <a:rPr kumimoji="0" lang="en-US" sz="1200" b="1" i="0" u="none" strike="noStrike" cap="none" normalizeH="0" baseline="0" dirty="0" err="1">
                          <a:ln>
                            <a:noFill/>
                          </a:ln>
                          <a:solidFill>
                            <a:schemeClr val="bg1"/>
                          </a:solidFill>
                          <a:effectLst/>
                          <a:latin typeface="Arial" charset="0"/>
                        </a:rPr>
                        <a:t>im</a:t>
                      </a:r>
                      <a:r>
                        <a:rPr kumimoji="0" lang="en-US" sz="1200" b="1" i="0" u="none" strike="noStrike" cap="none" normalizeH="0" baseline="0" dirty="0">
                          <a:ln>
                            <a:noFill/>
                          </a:ln>
                          <a:solidFill>
                            <a:schemeClr val="bg1"/>
                          </a:solidFill>
                          <a:effectLst/>
                          <a:latin typeface="Arial" charset="0"/>
                        </a:rPr>
                        <a:t> </a:t>
                      </a:r>
                      <a:r>
                        <a:rPr kumimoji="0" lang="en-US" sz="1200" b="1" i="0" u="none" strike="noStrike" cap="none" normalizeH="0" baseline="0" dirty="0" err="1">
                          <a:ln>
                            <a:noFill/>
                          </a:ln>
                          <a:solidFill>
                            <a:schemeClr val="bg1"/>
                          </a:solidFill>
                          <a:effectLst/>
                          <a:latin typeface="Arial" charset="0"/>
                        </a:rPr>
                        <a:t>oberen</a:t>
                      </a:r>
                      <a:r>
                        <a:rPr kumimoji="0" lang="en-US" sz="1200" b="1" i="0" u="none" strike="noStrike" cap="none" normalizeH="0" baseline="0" dirty="0">
                          <a:ln>
                            <a:noFill/>
                          </a:ln>
                          <a:solidFill>
                            <a:schemeClr val="bg1"/>
                          </a:solidFill>
                          <a:effectLst/>
                          <a:latin typeface="Arial" charset="0"/>
                        </a:rPr>
                        <a:t> </a:t>
                      </a:r>
                      <a:r>
                        <a:rPr kumimoji="0" lang="en-US" sz="1200" b="1" i="0" u="none" strike="noStrike" cap="none" normalizeH="0" baseline="0" dirty="0" err="1">
                          <a:ln>
                            <a:noFill/>
                          </a:ln>
                          <a:solidFill>
                            <a:schemeClr val="bg1"/>
                          </a:solidFill>
                          <a:effectLst/>
                          <a:latin typeface="Arial" charset="0"/>
                        </a:rPr>
                        <a:t>Bereich</a:t>
                      </a:r>
                      <a:endParaRPr kumimoji="0" lang="en-US" sz="1200" b="1" i="0" u="none" strike="noStrike" cap="none" normalizeH="0" baseline="0" dirty="0">
                        <a:ln>
                          <a:noFill/>
                        </a:ln>
                        <a:solidFill>
                          <a:schemeClr val="bg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107</a:t>
            </a:fld>
            <a:endParaRPr lang="en-US" altLang="en-US" sz="1000"/>
          </a:p>
        </p:txBody>
      </p:sp>
      <p:sp>
        <p:nvSpPr>
          <p:cNvPr id="19" name="Right Brace 18"/>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TextBox 19"/>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21" name="Right Brace 20"/>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TextBox 21"/>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23"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1043741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4055930526"/>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Verlust der Hörfähigkeit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2165804182"/>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Bulbarkonjugation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108</a:t>
            </a:fld>
            <a:endParaRPr lang="en-US" altLang="en-US" sz="1000"/>
          </a:p>
        </p:txBody>
      </p:sp>
      <p:sp>
        <p:nvSpPr>
          <p:cNvPr id="19" name="Right Brace 18"/>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TextBox 19"/>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21" name="Right Brace 20"/>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TextBox 21"/>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23"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7602938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106387621"/>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rgbClr val="CCFFCC"/>
                          </a:solidFill>
                          <a:effectLst/>
                          <a:latin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Verlust der Hörfähigkeit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2035246250"/>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Bulbar-Konjugation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2713244425"/>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2990288565"/>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109</a:t>
            </a:fld>
            <a:endParaRPr lang="en-US" altLang="en-US" sz="1000"/>
          </a:p>
        </p:txBody>
      </p:sp>
      <p:sp>
        <p:nvSpPr>
          <p:cNvPr id="19" name="Right Brace 18"/>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TextBox 19"/>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21" name="Right Brace 20"/>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TextBox 21"/>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7"/>
          <p:cNvSpPr>
            <a:spLocks noChangeShapeType="1"/>
          </p:cNvSpPr>
          <p:nvPr/>
        </p:nvSpPr>
        <p:spPr bwMode="auto">
          <a:xfrm>
            <a:off x="3429000" y="5257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628458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8" name="Text Box 29"/>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14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BEA0554-57FF-4DBA-9CA4-478A6CCA12ED}" type="slidenum">
              <a:rPr lang="en-US" altLang="en-US" sz="1000"/>
              <a:t>11</a:t>
            </a:fld>
            <a:endParaRPr lang="en-US" altLang="en-US" sz="1000"/>
          </a:p>
        </p:txBody>
      </p:sp>
      <p:sp>
        <p:nvSpPr>
          <p:cNvPr id="4" name="TextBox 3">
            <a:extLst>
              <a:ext uri="{FF2B5EF4-FFF2-40B4-BE49-F238E27FC236}">
                <a16:creationId xmlns:a16="http://schemas.microsoft.com/office/drawing/2014/main" id="{CDF0D159-AB82-4B42-8E9E-341609FBE7D6}"/>
              </a:ext>
            </a:extLst>
          </p:cNvPr>
          <p:cNvSpPr txBox="1"/>
          <p:nvPr/>
        </p:nvSpPr>
        <p:spPr>
          <a:xfrm>
            <a:off x="3021336" y="6172200"/>
            <a:ext cx="3018776" cy="369332"/>
          </a:xfrm>
          <a:prstGeom prst="rect">
            <a:avLst/>
          </a:prstGeom>
          <a:noFill/>
        </p:spPr>
        <p:txBody>
          <a:bodyPr wrap="square" lIns="25400" tIns="12700" rIns="25400" bIns="12700" rtlCol="0">
            <a:spAutoFit/>
          </a:bodyPr>
          <a:lstStyle/>
          <a:p>
            <a:pPr algn="ctr"/>
            <a:r>
              <a:rPr lang="en-US" sz="1200" dirty="0"/>
              <a:t>SLK: Entzündung </a:t>
            </a:r>
            <a:r>
              <a:rPr lang="en-US" sz="1200" dirty="0" err="1"/>
              <a:t>der</a:t>
            </a:r>
            <a:r>
              <a:rPr lang="en-US" sz="1200" dirty="0"/>
              <a:t> oberen </a:t>
            </a:r>
            <a:r>
              <a:rPr lang="en-US" sz="1200" dirty="0" err="1"/>
              <a:t>Bindehaut</a:t>
            </a:r>
          </a:p>
        </p:txBody>
      </p:sp>
      <p:pic>
        <p:nvPicPr>
          <p:cNvPr id="6" name="Picture 5">
            <a:extLst>
              <a:ext uri="{FF2B5EF4-FFF2-40B4-BE49-F238E27FC236}">
                <a16:creationId xmlns:a16="http://schemas.microsoft.com/office/drawing/2014/main" id="{9DC3E1DA-21C8-4671-8D24-B8326E7B7A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653" y="2004813"/>
            <a:ext cx="6220693" cy="2848373"/>
          </a:xfrm>
          <a:prstGeom prst="rect">
            <a:avLst/>
          </a:prstGeom>
        </p:spPr>
      </p:pic>
    </p:spTree>
    <p:extLst>
      <p:ext uri="{BB962C8B-B14F-4D97-AF65-F5344CB8AC3E}">
        <p14:creationId xmlns:p14="http://schemas.microsoft.com/office/powerpoint/2010/main" val="153526709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3290152362"/>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Verlust der Hörfähigkeit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2640978066"/>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Bulbäre Begleiterscheinung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Bulbarkonjugation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110</a:t>
            </a:fld>
            <a:endParaRPr lang="en-US" altLang="en-US" sz="1000"/>
          </a:p>
        </p:txBody>
      </p:sp>
      <p:sp>
        <p:nvSpPr>
          <p:cNvPr id="19" name="Right Brace 18"/>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TextBox 19"/>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21" name="Right Brace 20"/>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TextBox 21"/>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7"/>
          <p:cNvSpPr>
            <a:spLocks noChangeShapeType="1"/>
          </p:cNvSpPr>
          <p:nvPr/>
        </p:nvSpPr>
        <p:spPr bwMode="auto">
          <a:xfrm>
            <a:off x="3429000" y="5257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77739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973635615"/>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rgbClr val="CCFFCC"/>
                          </a:solidFill>
                          <a:effectLst/>
                          <a:latin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VA-Ausfall</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123069540"/>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Bulbarkonjugation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3857641036"/>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187501514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111</a:t>
            </a:fld>
            <a:endParaRPr lang="en-US" altLang="en-US" sz="1000"/>
          </a:p>
        </p:txBody>
      </p:sp>
      <p:sp>
        <p:nvSpPr>
          <p:cNvPr id="19" name="Right Brace 18"/>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TextBox 19"/>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21" name="Right Brace 20"/>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TextBox 21"/>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2578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57150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1322153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3461792200"/>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1" i="0" u="none" strike="noStrike" cap="none" normalizeH="0" baseline="0" dirty="0">
                          <a:ln>
                            <a:noFill/>
                          </a:ln>
                          <a:solidFill>
                            <a:srgbClr val="CCFFCC"/>
                          </a:solidFill>
                          <a:effectLst/>
                          <a:latin typeface="Arial" charset="0"/>
                        </a:rPr>
                        <a:t>Keine Assoziation mit der Schilddrüse</a:t>
                      </a:r>
                      <a:endParaRPr kumimoji="0" lang="en-US" sz="1200" b="1"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endParaRPr lang="en-US" dirty="0"/>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2891266473"/>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bei der Bulbarkonjugation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err="1">
                          <a:ln>
                            <a:noFill/>
                          </a:ln>
                          <a:solidFill>
                            <a:schemeClr val="bg1"/>
                          </a:solidFill>
                          <a:effectLst/>
                          <a:latin typeface="Arial" charset="0"/>
                        </a:rPr>
                        <a:t>Filamente</a:t>
                      </a:r>
                      <a:r>
                        <a:rPr kumimoji="0" lang="en-US" sz="1200" b="1" i="0" u="none" strike="noStrike" cap="none" normalizeH="0" baseline="0" dirty="0">
                          <a:ln>
                            <a:noFill/>
                          </a:ln>
                          <a:solidFill>
                            <a:schemeClr val="bg1"/>
                          </a:solidFill>
                          <a:effectLst/>
                          <a:latin typeface="Arial" charset="0"/>
                        </a:rPr>
                        <a:t> </a:t>
                      </a:r>
                      <a:r>
                        <a:rPr kumimoji="0" lang="en-US" sz="1200" b="1" i="0" u="none" strike="noStrike" cap="none" normalizeH="0" baseline="0" dirty="0" err="1">
                          <a:ln>
                            <a:noFill/>
                          </a:ln>
                          <a:solidFill>
                            <a:schemeClr val="bg1"/>
                          </a:solidFill>
                          <a:effectLst/>
                          <a:latin typeface="Arial" charset="0"/>
                        </a:rPr>
                        <a:t>im</a:t>
                      </a:r>
                      <a:r>
                        <a:rPr kumimoji="0" lang="en-US" sz="1200" b="1" i="0" u="none" strike="noStrike" cap="none" normalizeH="0" baseline="0" dirty="0">
                          <a:ln>
                            <a:noFill/>
                          </a:ln>
                          <a:solidFill>
                            <a:schemeClr val="bg1"/>
                          </a:solidFill>
                          <a:effectLst/>
                          <a:latin typeface="Arial" charset="0"/>
                        </a:rPr>
                        <a:t> </a:t>
                      </a:r>
                      <a:r>
                        <a:rPr kumimoji="0" lang="en-US" sz="1200" b="1" i="0" u="none" strike="noStrike" cap="none" normalizeH="0" baseline="0" dirty="0" err="1">
                          <a:ln>
                            <a:noFill/>
                          </a:ln>
                          <a:solidFill>
                            <a:schemeClr val="bg1"/>
                          </a:solidFill>
                          <a:effectLst/>
                          <a:latin typeface="Arial" charset="0"/>
                        </a:rPr>
                        <a:t>oberen</a:t>
                      </a:r>
                      <a:r>
                        <a:rPr kumimoji="0" lang="en-US" sz="1200" b="1" i="0" u="none" strike="noStrike" cap="none" normalizeH="0" baseline="0" dirty="0">
                          <a:ln>
                            <a:noFill/>
                          </a:ln>
                          <a:solidFill>
                            <a:schemeClr val="bg1"/>
                          </a:solidFill>
                          <a:effectLst/>
                          <a:latin typeface="Arial" charset="0"/>
                        </a:rPr>
                        <a:t> </a:t>
                      </a:r>
                      <a:r>
                        <a:rPr kumimoji="0" lang="en-US" sz="1200" b="1" i="0" u="none" strike="noStrike" cap="none" normalizeH="0" baseline="0" dirty="0" err="1">
                          <a:ln>
                            <a:noFill/>
                          </a:ln>
                          <a:solidFill>
                            <a:schemeClr val="bg1"/>
                          </a:solidFill>
                          <a:effectLst/>
                          <a:latin typeface="Arial" charset="0"/>
                        </a:rPr>
                        <a:t>Bereich</a:t>
                      </a:r>
                      <a:endParaRPr kumimoji="0" lang="en-US" sz="1200" b="1" i="0" u="none" strike="noStrike" cap="none" normalizeH="0" baseline="0" dirty="0">
                        <a:ln>
                          <a:noFill/>
                        </a:ln>
                        <a:solidFill>
                          <a:schemeClr val="bg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112</a:t>
            </a:fld>
            <a:endParaRPr lang="en-US" altLang="en-US" sz="1000"/>
          </a:p>
        </p:txBody>
      </p:sp>
      <p:sp>
        <p:nvSpPr>
          <p:cNvPr id="19" name="Right Brace 18"/>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TextBox 19"/>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21" name="Right Brace 20"/>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TextBox 21"/>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2578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57150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6032136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2320249921"/>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Assoziation mit der Schilddrüse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rgbClr val="CCFFCC"/>
                          </a:solidFill>
                          <a:effectLst/>
                          <a:latin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1"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1021246145"/>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2 der Bulbar-Konjugation</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2694101978"/>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2697722856"/>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113</a:t>
            </a:fld>
            <a:endParaRPr lang="en-US" altLang="en-US" sz="1000"/>
          </a:p>
        </p:txBody>
      </p:sp>
      <p:sp>
        <p:nvSpPr>
          <p:cNvPr id="8" name="Right Brace 7"/>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10" name="Right Brace 9"/>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Box 10"/>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5745923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480665103"/>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Assoziation mit der Schilddrüse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 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1"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2409291275"/>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114</a:t>
            </a:fld>
            <a:endParaRPr lang="en-US" altLang="en-US" sz="1000"/>
          </a:p>
        </p:txBody>
      </p:sp>
      <p:sp>
        <p:nvSpPr>
          <p:cNvPr id="8" name="Right Brace 7"/>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10" name="Right Brace 9"/>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Box 10"/>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78659108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519453677"/>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de-DE" sz="1200" b="1" i="0" u="none" strike="noStrike" cap="none" normalizeH="0" baseline="0" dirty="0">
                          <a:ln>
                            <a:noFill/>
                          </a:ln>
                          <a:solidFill>
                            <a:srgbClr val="CCFFCC"/>
                          </a:solidFill>
                          <a:effectLst/>
                          <a:latin typeface="Arial" charset="0"/>
                        </a:rPr>
                        <a:t>Keine Assoziation mit der Schilddrüse</a:t>
                      </a:r>
                      <a:endParaRPr kumimoji="0" lang="en-US" sz="1200" b="1"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 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rgbClr val="CCFFCC"/>
                          </a:solidFill>
                          <a:effectLst/>
                          <a:latin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3454792004"/>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2070045398"/>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3650835581"/>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115</a:t>
            </a:fld>
            <a:endParaRPr lang="en-US" altLang="en-US" sz="1000"/>
          </a:p>
        </p:txBody>
      </p:sp>
      <p:sp>
        <p:nvSpPr>
          <p:cNvPr id="8" name="Right Brace 7"/>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10" name="Right Brace 9"/>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Box 10"/>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5"/>
          <p:cNvSpPr>
            <a:spLocks noChangeShapeType="1"/>
          </p:cNvSpPr>
          <p:nvPr/>
        </p:nvSpPr>
        <p:spPr bwMode="auto">
          <a:xfrm>
            <a:off x="5791200" y="6172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6629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4455262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1133300436"/>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de-DE" sz="1200" b="1" i="0" u="none" strike="noStrike" cap="none" normalizeH="0" baseline="0" dirty="0">
                          <a:ln>
                            <a:noFill/>
                          </a:ln>
                          <a:solidFill>
                            <a:srgbClr val="CCFFCC"/>
                          </a:solidFill>
                          <a:effectLst/>
                          <a:latin typeface="Arial" charset="0"/>
                        </a:rPr>
                        <a:t>Keine Assoziation mit der Schilddrüse</a:t>
                      </a:r>
                      <a:endParaRPr kumimoji="0" lang="en-US" sz="1200" b="1"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 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Signifikant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250869734"/>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2586382845"/>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1186292375"/>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err="1">
                          <a:ln>
                            <a:noFill/>
                          </a:ln>
                          <a:solidFill>
                            <a:schemeClr val="bg1"/>
                          </a:solidFill>
                          <a:effectLst/>
                          <a:latin typeface="Arial" charset="0"/>
                        </a:rPr>
                        <a:t>Filamente</a:t>
                      </a:r>
                      <a:r>
                        <a:rPr kumimoji="0" lang="en-US" sz="1200" b="1" i="0" u="none" strike="noStrike" cap="none" normalizeH="0" baseline="0" dirty="0">
                          <a:ln>
                            <a:noFill/>
                          </a:ln>
                          <a:solidFill>
                            <a:schemeClr val="bg1"/>
                          </a:solidFill>
                          <a:effectLst/>
                          <a:latin typeface="Arial" charset="0"/>
                        </a:rPr>
                        <a:t> </a:t>
                      </a:r>
                      <a:r>
                        <a:rPr kumimoji="0" lang="en-US" sz="1200" b="1" i="0" u="none" strike="noStrike" cap="none" normalizeH="0" baseline="0" dirty="0" err="1">
                          <a:ln>
                            <a:noFill/>
                          </a:ln>
                          <a:solidFill>
                            <a:schemeClr val="bg1"/>
                          </a:solidFill>
                          <a:effectLst/>
                          <a:latin typeface="Arial" charset="0"/>
                        </a:rPr>
                        <a:t>im</a:t>
                      </a:r>
                      <a:r>
                        <a:rPr kumimoji="0" lang="en-US" sz="1200" b="1" i="0" u="none" strike="noStrike" cap="none" normalizeH="0" baseline="0" dirty="0">
                          <a:ln>
                            <a:noFill/>
                          </a:ln>
                          <a:solidFill>
                            <a:schemeClr val="bg1"/>
                          </a:solidFill>
                          <a:effectLst/>
                          <a:latin typeface="Arial" charset="0"/>
                        </a:rPr>
                        <a:t> </a:t>
                      </a:r>
                      <a:r>
                        <a:rPr kumimoji="0" lang="en-US" sz="1200" b="1" i="0" u="none" strike="noStrike" cap="none" normalizeH="0" baseline="0" dirty="0" err="1">
                          <a:ln>
                            <a:noFill/>
                          </a:ln>
                          <a:solidFill>
                            <a:schemeClr val="bg1"/>
                          </a:solidFill>
                          <a:effectLst/>
                          <a:latin typeface="Arial" charset="0"/>
                        </a:rPr>
                        <a:t>oberen</a:t>
                      </a:r>
                      <a:r>
                        <a:rPr kumimoji="0" lang="en-US" sz="1200" b="1" i="0" u="none" strike="noStrike" cap="none" normalizeH="0" baseline="0" dirty="0">
                          <a:ln>
                            <a:noFill/>
                          </a:ln>
                          <a:solidFill>
                            <a:schemeClr val="bg1"/>
                          </a:solidFill>
                          <a:effectLst/>
                          <a:latin typeface="Arial" charset="0"/>
                        </a:rPr>
                        <a:t> </a:t>
                      </a:r>
                      <a:r>
                        <a:rPr kumimoji="0" lang="en-US" sz="1200" b="1" i="0" u="none" strike="noStrike" cap="none" normalizeH="0" baseline="0" dirty="0" err="1">
                          <a:ln>
                            <a:noFill/>
                          </a:ln>
                          <a:solidFill>
                            <a:schemeClr val="bg1"/>
                          </a:solidFill>
                          <a:effectLst/>
                          <a:latin typeface="Arial" charset="0"/>
                        </a:rPr>
                        <a:t>Bereich</a:t>
                      </a:r>
                      <a:endParaRPr kumimoji="0" lang="en-US" sz="1200" b="1" i="0" u="none" strike="noStrike" cap="none" normalizeH="0" baseline="0" dirty="0">
                        <a:ln>
                          <a:noFill/>
                        </a:ln>
                        <a:solidFill>
                          <a:schemeClr val="bg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116</a:t>
            </a:fld>
            <a:endParaRPr lang="en-US" altLang="en-US" sz="1000"/>
          </a:p>
        </p:txBody>
      </p:sp>
      <p:sp>
        <p:nvSpPr>
          <p:cNvPr id="8" name="Right Brace 7"/>
          <p:cNvSpPr/>
          <p:nvPr/>
        </p:nvSpPr>
        <p:spPr>
          <a:xfrm>
            <a:off x="8077200" y="1295400"/>
            <a:ext cx="152400" cy="22098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8250382" y="2246411"/>
            <a:ext cx="652743" cy="307777"/>
          </a:xfrm>
          <a:prstGeom prst="rect">
            <a:avLst/>
          </a:prstGeom>
          <a:noFill/>
        </p:spPr>
        <p:txBody>
          <a:bodyPr wrap="square" lIns="25400" tIns="12700" rIns="25400" bIns="12700" rtlCol="0">
            <a:spAutoFit/>
          </a:bodyPr>
          <a:lstStyle/>
          <a:p>
            <a:r>
              <a:rPr lang="en-US" sz="1200" i="1" dirty="0"/>
              <a:t>Gleich</a:t>
            </a:r>
          </a:p>
        </p:txBody>
      </p:sp>
      <p:sp>
        <p:nvSpPr>
          <p:cNvPr id="10" name="Right Brace 9"/>
          <p:cNvSpPr/>
          <p:nvPr/>
        </p:nvSpPr>
        <p:spPr>
          <a:xfrm>
            <a:off x="8077200" y="3505199"/>
            <a:ext cx="173182" cy="3124203"/>
          </a:xfrm>
          <a:prstGeom prst="rightBrace">
            <a:avLst/>
          </a:pr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Box 10"/>
          <p:cNvSpPr txBox="1"/>
          <p:nvPr/>
        </p:nvSpPr>
        <p:spPr>
          <a:xfrm>
            <a:off x="8250382" y="4913411"/>
            <a:ext cx="817418" cy="307777"/>
          </a:xfrm>
          <a:prstGeom prst="rect">
            <a:avLst/>
          </a:prstGeom>
          <a:solidFill>
            <a:schemeClr val="tx1"/>
          </a:solidFill>
          <a:ln>
            <a:noFill/>
          </a:ln>
        </p:spPr>
        <p:txBody>
          <a:bodyPr wrap="square" lIns="25400" tIns="12700" rIns="25400" bIns="12700" rtlCol="0">
            <a:spAutoFit/>
          </a:bodyPr>
          <a:lstStyle/>
          <a:p>
            <a:r>
              <a:rPr lang="en-US" sz="1200" i="1" dirty="0">
                <a:solidFill>
                  <a:schemeClr val="bg1"/>
                </a:solidFill>
              </a:rPr>
              <a:t>Gleich?</a:t>
            </a:r>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5"/>
          <p:cNvSpPr>
            <a:spLocks noChangeShapeType="1"/>
          </p:cNvSpPr>
          <p:nvPr/>
        </p:nvSpPr>
        <p:spPr bwMode="auto">
          <a:xfrm>
            <a:off x="5791200" y="6172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6629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18495751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extLst>
              <p:ext uri="{D42A27DB-BD31-4B8C-83A1-F6EECF244321}">
                <p14:modId xmlns:p14="http://schemas.microsoft.com/office/powerpoint/2010/main" val="4020591417"/>
              </p:ext>
            </p:extLst>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de-DE" sz="1200" b="1" i="0" u="none" strike="noStrike" cap="none" normalizeH="0" baseline="0" dirty="0">
                          <a:ln>
                            <a:noFill/>
                          </a:ln>
                          <a:solidFill>
                            <a:schemeClr val="tx1">
                              <a:lumMod val="65000"/>
                              <a:lumOff val="35000"/>
                            </a:schemeClr>
                          </a:solidFill>
                          <a:effectLst/>
                          <a:latin typeface="Arial" charset="0"/>
                        </a:rPr>
                        <a:t>Keine Assoziation mit der Schilddrüse</a:t>
                      </a:r>
                      <a:endParaRPr kumimoji="0" lang="en-US" sz="1200" b="1" i="0" u="none" strike="noStrike" cap="none" normalizeH="0" baseline="0" dirty="0">
                        <a:ln>
                          <a:noFill/>
                        </a:ln>
                        <a:solidFill>
                          <a:schemeClr val="tx1">
                            <a:lumMod val="65000"/>
                            <a:lumOff val="35000"/>
                          </a:schemeClr>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Kein 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Signifikant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4264986774"/>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3983941996"/>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1" i="0"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extLst>
              <p:ext uri="{D42A27DB-BD31-4B8C-83A1-F6EECF244321}">
                <p14:modId xmlns:p14="http://schemas.microsoft.com/office/powerpoint/2010/main" val="286564323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117</a:t>
            </a:fld>
            <a:endParaRPr lang="en-US" altLang="en-US" sz="1000"/>
          </a:p>
        </p:txBody>
      </p:sp>
      <p:sp>
        <p:nvSpPr>
          <p:cNvPr id="12" name="Line 115"/>
          <p:cNvSpPr>
            <a:spLocks noChangeShapeType="1"/>
          </p:cNvSpPr>
          <p:nvPr/>
        </p:nvSpPr>
        <p:spPr bwMode="auto">
          <a:xfrm>
            <a:off x="5791200" y="35052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17"/>
          <p:cNvSpPr>
            <a:spLocks noChangeShapeType="1"/>
          </p:cNvSpPr>
          <p:nvPr/>
        </p:nvSpPr>
        <p:spPr bwMode="auto">
          <a:xfrm>
            <a:off x="3429000" y="48768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5"/>
          <p:cNvSpPr>
            <a:spLocks noChangeShapeType="1"/>
          </p:cNvSpPr>
          <p:nvPr/>
        </p:nvSpPr>
        <p:spPr bwMode="auto">
          <a:xfrm>
            <a:off x="5791200" y="6172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6629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Frame 3">
            <a:extLst>
              <a:ext uri="{FF2B5EF4-FFF2-40B4-BE49-F238E27FC236}">
                <a16:creationId xmlns:a16="http://schemas.microsoft.com/office/drawing/2014/main" id="{CCD1B479-CFA9-DC87-5E75-F90C8F132160}"/>
              </a:ext>
            </a:extLst>
          </p:cNvPr>
          <p:cNvSpPr/>
          <p:nvPr/>
        </p:nvSpPr>
        <p:spPr>
          <a:xfrm>
            <a:off x="1752598" y="6172200"/>
            <a:ext cx="6324600" cy="457175"/>
          </a:xfrm>
          <a:prstGeom prst="frame">
            <a:avLst>
              <a:gd name="adj1" fmla="val 18297"/>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tar: 5 Points 1">
            <a:extLst>
              <a:ext uri="{FF2B5EF4-FFF2-40B4-BE49-F238E27FC236}">
                <a16:creationId xmlns:a16="http://schemas.microsoft.com/office/drawing/2014/main" id="{0641064C-1EA8-8BA1-2896-C39483D10CE1}"/>
              </a:ext>
            </a:extLst>
          </p:cNvPr>
          <p:cNvSpPr/>
          <p:nvPr/>
        </p:nvSpPr>
        <p:spPr>
          <a:xfrm>
            <a:off x="8153399" y="6168862"/>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tar: 5 Points 2">
            <a:extLst>
              <a:ext uri="{FF2B5EF4-FFF2-40B4-BE49-F238E27FC236}">
                <a16:creationId xmlns:a16="http://schemas.microsoft.com/office/drawing/2014/main" id="{ADFE9CE4-2509-35A7-81C0-C06565C7B9D8}"/>
              </a:ext>
            </a:extLst>
          </p:cNvPr>
          <p:cNvSpPr/>
          <p:nvPr/>
        </p:nvSpPr>
        <p:spPr>
          <a:xfrm>
            <a:off x="1219200" y="6168837"/>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6D59CC5-61C8-570C-8349-2AE1041B20D3}"/>
              </a:ext>
            </a:extLst>
          </p:cNvPr>
          <p:cNvSpPr txBox="1"/>
          <p:nvPr/>
        </p:nvSpPr>
        <p:spPr>
          <a:xfrm>
            <a:off x="2223878" y="5068641"/>
            <a:ext cx="4876800" cy="646331"/>
          </a:xfrm>
          <a:prstGeom prst="rect">
            <a:avLst/>
          </a:prstGeom>
          <a:solidFill>
            <a:srgbClr val="FF0000"/>
          </a:solidFill>
          <a:ln>
            <a:solidFill>
              <a:srgbClr val="FFC000"/>
            </a:solidFill>
          </a:ln>
        </p:spPr>
        <p:txBody>
          <a:bodyPr wrap="square" lIns="25400" tIns="12700" rIns="25400" bIns="12700" rtlCol="0">
            <a:spAutoFit/>
          </a:bodyPr>
          <a:lstStyle/>
          <a:p>
            <a:r>
              <a:rPr lang="en-US" sz="1200" i="1" dirty="0">
                <a:solidFill>
                  <a:srgbClr val="FFFF00"/>
                </a:solidFill>
              </a:rPr>
              <a:t>Das Hornhautbuch hat diesen Unterschied hervorgehoben, das sollten Sie auch tun!</a:t>
            </a:r>
          </a:p>
        </p:txBody>
      </p:sp>
      <p:sp>
        <p:nvSpPr>
          <p:cNvPr id="6" name="Star: 5 Points 5">
            <a:extLst>
              <a:ext uri="{FF2B5EF4-FFF2-40B4-BE49-F238E27FC236}">
                <a16:creationId xmlns:a16="http://schemas.microsoft.com/office/drawing/2014/main" id="{392A8C6D-3329-01A9-521B-045791AF2A4E}"/>
              </a:ext>
            </a:extLst>
          </p:cNvPr>
          <p:cNvSpPr/>
          <p:nvPr/>
        </p:nvSpPr>
        <p:spPr>
          <a:xfrm>
            <a:off x="7200901" y="5638800"/>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25A5AC90-1DD0-9B9F-2032-B3F5AA9F54A0}"/>
              </a:ext>
            </a:extLst>
          </p:cNvPr>
          <p:cNvSpPr/>
          <p:nvPr/>
        </p:nvSpPr>
        <p:spPr>
          <a:xfrm>
            <a:off x="6234322" y="5638800"/>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5192EBB3-0238-AF39-631A-4B82D7B2616F}"/>
              </a:ext>
            </a:extLst>
          </p:cNvPr>
          <p:cNvSpPr/>
          <p:nvPr/>
        </p:nvSpPr>
        <p:spPr>
          <a:xfrm>
            <a:off x="4886741" y="5676900"/>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E39AB2E6-049A-572B-E706-9987F7412442}"/>
              </a:ext>
            </a:extLst>
          </p:cNvPr>
          <p:cNvSpPr/>
          <p:nvPr/>
        </p:nvSpPr>
        <p:spPr>
          <a:xfrm>
            <a:off x="3920162" y="5676900"/>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89324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de-DE" sz="1200" b="1" i="0" u="none" strike="noStrike" cap="none" normalizeH="0" baseline="0" dirty="0">
                          <a:ln>
                            <a:noFill/>
                          </a:ln>
                          <a:solidFill>
                            <a:schemeClr val="tx1">
                              <a:lumMod val="65000"/>
                              <a:lumOff val="35000"/>
                            </a:schemeClr>
                          </a:solidFill>
                          <a:effectLst/>
                          <a:latin typeface="Arial" charset="0"/>
                        </a:rPr>
                        <a:t>Keine Assoziation mit der Schilddrüse</a:t>
                      </a:r>
                      <a:endParaRPr kumimoji="0" lang="en-US" sz="1200" b="1" i="0" u="none" strike="noStrike" cap="none" normalizeH="0" baseline="0" dirty="0">
                        <a:ln>
                          <a:noFill/>
                        </a:ln>
                        <a:solidFill>
                          <a:schemeClr val="tx1">
                            <a:lumMod val="65000"/>
                            <a:lumOff val="35000"/>
                          </a:schemeClr>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Kein 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Signifikant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1241957726"/>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extLst>
              <p:ext uri="{D42A27DB-BD31-4B8C-83A1-F6EECF244321}">
                <p14:modId xmlns:p14="http://schemas.microsoft.com/office/powerpoint/2010/main" val="1056460436"/>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1" i="0"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118</a:t>
            </a:fld>
            <a:endParaRPr lang="en-US" altLang="en-US" sz="1000"/>
          </a:p>
        </p:txBody>
      </p:sp>
      <p:sp>
        <p:nvSpPr>
          <p:cNvPr id="12" name="Line 115"/>
          <p:cNvSpPr>
            <a:spLocks noChangeShapeType="1"/>
          </p:cNvSpPr>
          <p:nvPr/>
        </p:nvSpPr>
        <p:spPr bwMode="auto">
          <a:xfrm>
            <a:off x="5791200" y="35052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17"/>
          <p:cNvSpPr>
            <a:spLocks noChangeShapeType="1"/>
          </p:cNvSpPr>
          <p:nvPr/>
        </p:nvSpPr>
        <p:spPr bwMode="auto">
          <a:xfrm>
            <a:off x="3429000" y="48768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5"/>
          <p:cNvSpPr>
            <a:spLocks noChangeShapeType="1"/>
          </p:cNvSpPr>
          <p:nvPr/>
        </p:nvSpPr>
        <p:spPr bwMode="auto">
          <a:xfrm>
            <a:off x="5791200" y="6172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6629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Frame 3">
            <a:extLst>
              <a:ext uri="{FF2B5EF4-FFF2-40B4-BE49-F238E27FC236}">
                <a16:creationId xmlns:a16="http://schemas.microsoft.com/office/drawing/2014/main" id="{CCD1B479-CFA9-DC87-5E75-F90C8F132160}"/>
              </a:ext>
            </a:extLst>
          </p:cNvPr>
          <p:cNvSpPr/>
          <p:nvPr/>
        </p:nvSpPr>
        <p:spPr>
          <a:xfrm>
            <a:off x="5791200" y="6172200"/>
            <a:ext cx="2285998" cy="457175"/>
          </a:xfrm>
          <a:prstGeom prst="frame">
            <a:avLst>
              <a:gd name="adj1" fmla="val 18297"/>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tar: 5 Points 1">
            <a:extLst>
              <a:ext uri="{FF2B5EF4-FFF2-40B4-BE49-F238E27FC236}">
                <a16:creationId xmlns:a16="http://schemas.microsoft.com/office/drawing/2014/main" id="{0641064C-1EA8-8BA1-2896-C39483D10CE1}"/>
              </a:ext>
            </a:extLst>
          </p:cNvPr>
          <p:cNvSpPr/>
          <p:nvPr/>
        </p:nvSpPr>
        <p:spPr>
          <a:xfrm>
            <a:off x="8153399" y="6168862"/>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tar: 5 Points 2">
            <a:extLst>
              <a:ext uri="{FF2B5EF4-FFF2-40B4-BE49-F238E27FC236}">
                <a16:creationId xmlns:a16="http://schemas.microsoft.com/office/drawing/2014/main" id="{ADFE9CE4-2509-35A7-81C0-C06565C7B9D8}"/>
              </a:ext>
            </a:extLst>
          </p:cNvPr>
          <p:cNvSpPr/>
          <p:nvPr/>
        </p:nvSpPr>
        <p:spPr>
          <a:xfrm>
            <a:off x="5181600" y="6168837"/>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046DBF96-803D-E24B-251A-AB605E8C2E82}"/>
              </a:ext>
            </a:extLst>
          </p:cNvPr>
          <p:cNvSpPr txBox="1"/>
          <p:nvPr/>
        </p:nvSpPr>
        <p:spPr>
          <a:xfrm>
            <a:off x="4291619" y="5155912"/>
            <a:ext cx="3614131" cy="584775"/>
          </a:xfrm>
          <a:prstGeom prst="rect">
            <a:avLst/>
          </a:prstGeom>
          <a:solidFill>
            <a:schemeClr val="accent5">
              <a:lumMod val="50000"/>
            </a:schemeClr>
          </a:solidFill>
        </p:spPr>
        <p:txBody>
          <a:bodyPr wrap="square" lIns="25400" tIns="12700" rIns="25400" bIns="12700" rtlCol="0">
            <a:spAutoFit/>
          </a:bodyPr>
          <a:lstStyle/>
          <a:p>
            <a:r>
              <a:rPr lang="en-US" sz="1200" i="1" dirty="0">
                <a:solidFill>
                  <a:schemeClr val="bg1"/>
                </a:solidFill>
              </a:rPr>
              <a:t>Was ist die Ursache für den Sehverlust bei CLIK?</a:t>
            </a:r>
          </a:p>
          <a:p>
            <a:r>
              <a:rPr lang="en-US" sz="1200" dirty="0">
                <a:solidFill>
                  <a:schemeClr val="accent5">
                    <a:lumMod val="50000"/>
                  </a:schemeClr>
                </a:solidFill>
              </a:rPr>
              <a:t>Punktförmige Keratopathie</a:t>
            </a:r>
          </a:p>
        </p:txBody>
      </p:sp>
      <p:sp>
        <p:nvSpPr>
          <p:cNvPr id="6" name="Star: 5 Points 5">
            <a:extLst>
              <a:ext uri="{FF2B5EF4-FFF2-40B4-BE49-F238E27FC236}">
                <a16:creationId xmlns:a16="http://schemas.microsoft.com/office/drawing/2014/main" id="{392A8C6D-3329-01A9-521B-045791AF2A4E}"/>
              </a:ext>
            </a:extLst>
          </p:cNvPr>
          <p:cNvSpPr/>
          <p:nvPr/>
        </p:nvSpPr>
        <p:spPr>
          <a:xfrm>
            <a:off x="7200901" y="5638800"/>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25A5AC90-1DD0-9B9F-2032-B3F5AA9F54A0}"/>
              </a:ext>
            </a:extLst>
          </p:cNvPr>
          <p:cNvSpPr/>
          <p:nvPr/>
        </p:nvSpPr>
        <p:spPr>
          <a:xfrm>
            <a:off x="6234322" y="5638800"/>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0086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lumMod val="65000"/>
                              <a:lumOff val="35000"/>
                            </a:schemeClr>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en-US" sz="1200" b="1" i="0" u="none" strike="noStrike" cap="none" normalizeH="0" baseline="0" dirty="0">
                          <a:ln>
                            <a:noFill/>
                          </a:ln>
                          <a:solidFill>
                            <a:schemeClr val="tx1">
                              <a:lumMod val="65000"/>
                              <a:lumOff val="35000"/>
                            </a:schemeClr>
                          </a:solidFill>
                          <a:effectLst/>
                          <a:latin typeface="Arial" charset="0"/>
                        </a:rPr>
                        <a:t>Keine Assoziation mit der Schilddrüse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Kein 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Signifikant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1" i="0"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tx1"/>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dirty="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119</a:t>
            </a:fld>
            <a:endParaRPr lang="en-US" altLang="en-US" sz="1000"/>
          </a:p>
        </p:txBody>
      </p:sp>
      <p:sp>
        <p:nvSpPr>
          <p:cNvPr id="12" name="Line 115"/>
          <p:cNvSpPr>
            <a:spLocks noChangeShapeType="1"/>
          </p:cNvSpPr>
          <p:nvPr/>
        </p:nvSpPr>
        <p:spPr bwMode="auto">
          <a:xfrm>
            <a:off x="5791200" y="35052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17"/>
          <p:cNvSpPr>
            <a:spLocks noChangeShapeType="1"/>
          </p:cNvSpPr>
          <p:nvPr/>
        </p:nvSpPr>
        <p:spPr bwMode="auto">
          <a:xfrm>
            <a:off x="3429000" y="4876800"/>
            <a:ext cx="4648200" cy="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chemeClr val="tx1">
                <a:lumMod val="65000"/>
                <a:lumOff val="3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5"/>
          <p:cNvSpPr>
            <a:spLocks noChangeShapeType="1"/>
          </p:cNvSpPr>
          <p:nvPr/>
        </p:nvSpPr>
        <p:spPr bwMode="auto">
          <a:xfrm>
            <a:off x="5791200" y="6172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6629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Frame 3">
            <a:extLst>
              <a:ext uri="{FF2B5EF4-FFF2-40B4-BE49-F238E27FC236}">
                <a16:creationId xmlns:a16="http://schemas.microsoft.com/office/drawing/2014/main" id="{CCD1B479-CFA9-DC87-5E75-F90C8F132160}"/>
              </a:ext>
            </a:extLst>
          </p:cNvPr>
          <p:cNvSpPr/>
          <p:nvPr/>
        </p:nvSpPr>
        <p:spPr>
          <a:xfrm>
            <a:off x="5791200" y="6172200"/>
            <a:ext cx="2285998" cy="457175"/>
          </a:xfrm>
          <a:prstGeom prst="frame">
            <a:avLst>
              <a:gd name="adj1" fmla="val 18297"/>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tar: 5 Points 1">
            <a:extLst>
              <a:ext uri="{FF2B5EF4-FFF2-40B4-BE49-F238E27FC236}">
                <a16:creationId xmlns:a16="http://schemas.microsoft.com/office/drawing/2014/main" id="{0641064C-1EA8-8BA1-2896-C39483D10CE1}"/>
              </a:ext>
            </a:extLst>
          </p:cNvPr>
          <p:cNvSpPr/>
          <p:nvPr/>
        </p:nvSpPr>
        <p:spPr>
          <a:xfrm>
            <a:off x="8153399" y="6168862"/>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tar: 5 Points 2">
            <a:extLst>
              <a:ext uri="{FF2B5EF4-FFF2-40B4-BE49-F238E27FC236}">
                <a16:creationId xmlns:a16="http://schemas.microsoft.com/office/drawing/2014/main" id="{ADFE9CE4-2509-35A7-81C0-C06565C7B9D8}"/>
              </a:ext>
            </a:extLst>
          </p:cNvPr>
          <p:cNvSpPr/>
          <p:nvPr/>
        </p:nvSpPr>
        <p:spPr>
          <a:xfrm>
            <a:off x="5181600" y="6168837"/>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7F07738-AF78-7936-86E2-06B2E0D604F6}"/>
              </a:ext>
            </a:extLst>
          </p:cNvPr>
          <p:cNvSpPr txBox="1"/>
          <p:nvPr/>
        </p:nvSpPr>
        <p:spPr>
          <a:xfrm>
            <a:off x="6288976" y="2652125"/>
            <a:ext cx="1741837" cy="523220"/>
          </a:xfrm>
          <a:prstGeom prst="rect">
            <a:avLst/>
          </a:prstGeom>
          <a:solidFill>
            <a:srgbClr val="0000FF"/>
          </a:solidFill>
        </p:spPr>
        <p:txBody>
          <a:bodyPr wrap="square" lIns="25400" tIns="12700" rIns="25400" bIns="12700" rtlCol="0">
            <a:spAutoFit/>
          </a:bodyPr>
          <a:lstStyle/>
          <a:p>
            <a:r>
              <a:rPr lang="en-US" sz="1200" dirty="0">
                <a:solidFill>
                  <a:schemeClr val="bg1"/>
                </a:solidFill>
                <a:latin typeface="Segoe Script" panose="030B0504020000000003" pitchFamily="66" charset="0"/>
              </a:rPr>
              <a:t>die sich in die Sehachse erstrecken</a:t>
            </a:r>
          </a:p>
        </p:txBody>
      </p:sp>
      <p:sp>
        <p:nvSpPr>
          <p:cNvPr id="44" name="TextBox 43">
            <a:extLst>
              <a:ext uri="{FF2B5EF4-FFF2-40B4-BE49-F238E27FC236}">
                <a16:creationId xmlns:a16="http://schemas.microsoft.com/office/drawing/2014/main" id="{0D5D93F3-FB25-F5AD-D805-0A80F7326BF2}"/>
              </a:ext>
            </a:extLst>
          </p:cNvPr>
          <p:cNvSpPr txBox="1"/>
          <p:nvPr/>
        </p:nvSpPr>
        <p:spPr>
          <a:xfrm rot="10800000">
            <a:off x="7467600" y="2971800"/>
            <a:ext cx="293670" cy="369332"/>
          </a:xfrm>
          <a:prstGeom prst="rect">
            <a:avLst/>
          </a:prstGeom>
          <a:noFill/>
        </p:spPr>
        <p:txBody>
          <a:bodyPr wrap="square" lIns="25400" tIns="12700" rIns="25400" bIns="12700" rtlCol="0">
            <a:spAutoFit/>
          </a:bodyPr>
          <a:lstStyle/>
          <a:p>
            <a:r>
              <a:rPr lang="en-US" sz="1200" dirty="0">
                <a:solidFill>
                  <a:schemeClr val="bg1"/>
                </a:solidFill>
              </a:rPr>
              <a:t>^</a:t>
            </a:r>
          </a:p>
        </p:txBody>
      </p:sp>
      <p:sp>
        <p:nvSpPr>
          <p:cNvPr id="45" name="TextBox 44">
            <a:extLst>
              <a:ext uri="{FF2B5EF4-FFF2-40B4-BE49-F238E27FC236}">
                <a16:creationId xmlns:a16="http://schemas.microsoft.com/office/drawing/2014/main" id="{046DBF96-803D-E24B-251A-AB605E8C2E82}"/>
              </a:ext>
            </a:extLst>
          </p:cNvPr>
          <p:cNvSpPr txBox="1"/>
          <p:nvPr/>
        </p:nvSpPr>
        <p:spPr>
          <a:xfrm>
            <a:off x="4291619" y="5155912"/>
            <a:ext cx="3614131" cy="584775"/>
          </a:xfrm>
          <a:prstGeom prst="rect">
            <a:avLst/>
          </a:prstGeom>
          <a:solidFill>
            <a:schemeClr val="accent5">
              <a:lumMod val="50000"/>
            </a:schemeClr>
          </a:solidFill>
        </p:spPr>
        <p:txBody>
          <a:bodyPr wrap="square" lIns="25400" tIns="12700" rIns="25400" bIns="12700" rtlCol="0">
            <a:spAutoFit/>
          </a:bodyPr>
          <a:lstStyle/>
          <a:p>
            <a:r>
              <a:rPr lang="en-US" sz="1200" i="1" dirty="0">
                <a:solidFill>
                  <a:schemeClr val="bg1"/>
                </a:solidFill>
              </a:rPr>
              <a:t>Was ist die Ursache für den Sehverlust bei CLIK?</a:t>
            </a:r>
          </a:p>
          <a:p>
            <a:r>
              <a:rPr lang="en-US" sz="1200" dirty="0">
                <a:solidFill>
                  <a:schemeClr val="bg1"/>
                </a:solidFill>
              </a:rPr>
              <a:t>Punktförmige Keratopathie</a:t>
            </a:r>
          </a:p>
        </p:txBody>
      </p:sp>
      <p:sp>
        <p:nvSpPr>
          <p:cNvPr id="6" name="Star: 5 Points 5">
            <a:extLst>
              <a:ext uri="{FF2B5EF4-FFF2-40B4-BE49-F238E27FC236}">
                <a16:creationId xmlns:a16="http://schemas.microsoft.com/office/drawing/2014/main" id="{392A8C6D-3329-01A9-521B-045791AF2A4E}"/>
              </a:ext>
            </a:extLst>
          </p:cNvPr>
          <p:cNvSpPr/>
          <p:nvPr/>
        </p:nvSpPr>
        <p:spPr>
          <a:xfrm>
            <a:off x="7200901" y="5638800"/>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25A5AC90-1DD0-9B9F-2032-B3F5AA9F54A0}"/>
              </a:ext>
            </a:extLst>
          </p:cNvPr>
          <p:cNvSpPr/>
          <p:nvPr/>
        </p:nvSpPr>
        <p:spPr>
          <a:xfrm>
            <a:off x="6234322" y="5638800"/>
            <a:ext cx="533400" cy="457200"/>
          </a:xfrm>
          <a:prstGeom prst="star5">
            <a:avLst/>
          </a:prstGeom>
          <a:solidFill>
            <a:srgbClr val="00B0F0"/>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Bent-Up 45">
            <a:extLst>
              <a:ext uri="{FF2B5EF4-FFF2-40B4-BE49-F238E27FC236}">
                <a16:creationId xmlns:a16="http://schemas.microsoft.com/office/drawing/2014/main" id="{3CD8787C-84B3-59FB-790F-65757339F754}"/>
              </a:ext>
            </a:extLst>
          </p:cNvPr>
          <p:cNvSpPr/>
          <p:nvPr/>
        </p:nvSpPr>
        <p:spPr>
          <a:xfrm rot="5400000" flipH="1">
            <a:off x="4640644" y="3471953"/>
            <a:ext cx="2453511" cy="914400"/>
          </a:xfrm>
          <a:prstGeom prst="bentUpArrow">
            <a:avLst>
              <a:gd name="adj1" fmla="val 16642"/>
              <a:gd name="adj2" fmla="val 18433"/>
              <a:gd name="adj3" fmla="val 202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6398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8" name="Text Box 29"/>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14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BEA0554-57FF-4DBA-9CA4-478A6CCA12ED}" type="slidenum">
              <a:rPr lang="en-US" altLang="en-US" sz="1000"/>
              <a:t>12</a:t>
            </a:fld>
            <a:endParaRPr lang="en-US" altLang="en-US" sz="1000"/>
          </a:p>
        </p:txBody>
      </p:sp>
      <p:pic>
        <p:nvPicPr>
          <p:cNvPr id="3" name="Picture 2">
            <a:extLst>
              <a:ext uri="{FF2B5EF4-FFF2-40B4-BE49-F238E27FC236}">
                <a16:creationId xmlns:a16="http://schemas.microsoft.com/office/drawing/2014/main" id="{2E11CB26-0C0E-43D0-926F-42B086E551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921" y="1486272"/>
            <a:ext cx="5829607" cy="3885456"/>
          </a:xfrm>
          <a:prstGeom prst="rect">
            <a:avLst/>
          </a:prstGeom>
        </p:spPr>
      </p:pic>
      <p:sp>
        <p:nvSpPr>
          <p:cNvPr id="4" name="TextBox 3">
            <a:extLst>
              <a:ext uri="{FF2B5EF4-FFF2-40B4-BE49-F238E27FC236}">
                <a16:creationId xmlns:a16="http://schemas.microsoft.com/office/drawing/2014/main" id="{CDF0D159-AB82-4B42-8E9E-341609FBE7D6}"/>
              </a:ext>
            </a:extLst>
          </p:cNvPr>
          <p:cNvSpPr txBox="1"/>
          <p:nvPr/>
        </p:nvSpPr>
        <p:spPr>
          <a:xfrm>
            <a:off x="3021336" y="6172200"/>
            <a:ext cx="3018776" cy="369332"/>
          </a:xfrm>
          <a:prstGeom prst="rect">
            <a:avLst/>
          </a:prstGeom>
          <a:noFill/>
        </p:spPr>
        <p:txBody>
          <a:bodyPr wrap="square" lIns="25400" tIns="12700" rIns="25400" bIns="12700" rtlCol="0">
            <a:spAutoFit/>
          </a:bodyPr>
          <a:lstStyle/>
          <a:p>
            <a:pPr algn="ctr"/>
            <a:r>
              <a:rPr lang="en-US" sz="1200" dirty="0"/>
              <a:t>SLK: Entzündung </a:t>
            </a:r>
            <a:r>
              <a:rPr lang="en-US" sz="1200" dirty="0" err="1"/>
              <a:t>der</a:t>
            </a:r>
            <a:r>
              <a:rPr lang="en-US" sz="1200" dirty="0"/>
              <a:t> oberen </a:t>
            </a:r>
            <a:r>
              <a:rPr lang="en-US" sz="1200" dirty="0" err="1"/>
              <a:t>Bindehaut</a:t>
            </a:r>
          </a:p>
        </p:txBody>
      </p:sp>
    </p:spTree>
    <p:extLst>
      <p:ext uri="{BB962C8B-B14F-4D97-AF65-F5344CB8AC3E}">
        <p14:creationId xmlns:p14="http://schemas.microsoft.com/office/powerpoint/2010/main" val="304505933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en-US" sz="1200" b="1" i="0" u="none" strike="noStrike" cap="none" normalizeH="0" baseline="0" dirty="0">
                          <a:ln>
                            <a:noFill/>
                          </a:ln>
                          <a:solidFill>
                            <a:srgbClr val="CCFFCC"/>
                          </a:solidFill>
                          <a:effectLst/>
                          <a:latin typeface="Arial" charset="0"/>
                        </a:rPr>
                        <a:t>Keine Assoziation mit der Schilddrüse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 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Signifikant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extLst>
              <p:ext uri="{D42A27DB-BD31-4B8C-83A1-F6EECF244321}">
                <p14:modId xmlns:p14="http://schemas.microsoft.com/office/powerpoint/2010/main" val="2614261481"/>
              </p:ext>
            </p:extLst>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lumMod val="65000"/>
                            </a:schemeClr>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120</a:t>
            </a:fld>
            <a:endParaRPr lang="en-US" altLang="en-US" sz="1000"/>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5"/>
          <p:cNvSpPr>
            <a:spLocks noChangeShapeType="1"/>
          </p:cNvSpPr>
          <p:nvPr/>
        </p:nvSpPr>
        <p:spPr bwMode="auto">
          <a:xfrm>
            <a:off x="5791200" y="6172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6629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Frame 3">
            <a:extLst>
              <a:ext uri="{FF2B5EF4-FFF2-40B4-BE49-F238E27FC236}">
                <a16:creationId xmlns:a16="http://schemas.microsoft.com/office/drawing/2014/main" id="{7E4B558F-ADDD-E8F6-F202-71A95DF6E8A5}"/>
              </a:ext>
            </a:extLst>
          </p:cNvPr>
          <p:cNvSpPr/>
          <p:nvPr/>
        </p:nvSpPr>
        <p:spPr>
          <a:xfrm>
            <a:off x="5475031" y="532265"/>
            <a:ext cx="2877399" cy="6325736"/>
          </a:xfrm>
          <a:prstGeom prst="frame">
            <a:avLst>
              <a:gd name="adj1" fmla="val 10670"/>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124F5D22-841E-DF48-5C8D-051697E02339}"/>
              </a:ext>
            </a:extLst>
          </p:cNvPr>
          <p:cNvSpPr txBox="1"/>
          <p:nvPr/>
        </p:nvSpPr>
        <p:spPr>
          <a:xfrm>
            <a:off x="768351" y="3289013"/>
            <a:ext cx="4780476" cy="584775"/>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Kurz gesagt: Wie sieht die Pathophysiologie von CLIK aus?</a:t>
            </a:r>
          </a:p>
          <a:p>
            <a:r>
              <a:rPr lang="en-US" sz="1200" dirty="0">
                <a:solidFill>
                  <a:schemeClr val="accent1">
                    <a:lumMod val="40000"/>
                    <a:lumOff val="60000"/>
                  </a:schemeClr>
                </a:solidFill>
              </a:rPr>
              <a:t>Es handelt sich um einen lokalen Limbus-Stammzellmangel</a:t>
            </a:r>
          </a:p>
        </p:txBody>
      </p:sp>
    </p:spTree>
    <p:extLst>
      <p:ext uri="{BB962C8B-B14F-4D97-AF65-F5344CB8AC3E}">
        <p14:creationId xmlns:p14="http://schemas.microsoft.com/office/powerpoint/2010/main" val="275688482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en-US" sz="1200" b="1" i="0" u="none" strike="noStrike" cap="none" normalizeH="0" baseline="0" dirty="0">
                          <a:ln>
                            <a:noFill/>
                          </a:ln>
                          <a:solidFill>
                            <a:srgbClr val="CCFFCC"/>
                          </a:solidFill>
                          <a:effectLst/>
                          <a:latin typeface="Arial" charset="0"/>
                        </a:rPr>
                        <a:t>Keine Assoziation mit der Schilddrüse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 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Signifikant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lumMod val="65000"/>
                            </a:schemeClr>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121</a:t>
            </a:fld>
            <a:endParaRPr lang="en-US" altLang="en-US" sz="1000"/>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5"/>
          <p:cNvSpPr>
            <a:spLocks noChangeShapeType="1"/>
          </p:cNvSpPr>
          <p:nvPr/>
        </p:nvSpPr>
        <p:spPr bwMode="auto">
          <a:xfrm>
            <a:off x="5791200" y="6172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6629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Frame 3">
            <a:extLst>
              <a:ext uri="{FF2B5EF4-FFF2-40B4-BE49-F238E27FC236}">
                <a16:creationId xmlns:a16="http://schemas.microsoft.com/office/drawing/2014/main" id="{7E4B558F-ADDD-E8F6-F202-71A95DF6E8A5}"/>
              </a:ext>
            </a:extLst>
          </p:cNvPr>
          <p:cNvSpPr/>
          <p:nvPr/>
        </p:nvSpPr>
        <p:spPr>
          <a:xfrm>
            <a:off x="5475031" y="532265"/>
            <a:ext cx="2877399" cy="6325736"/>
          </a:xfrm>
          <a:prstGeom prst="frame">
            <a:avLst>
              <a:gd name="adj1" fmla="val 10670"/>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124F5D22-841E-DF48-5C8D-051697E02339}"/>
              </a:ext>
            </a:extLst>
          </p:cNvPr>
          <p:cNvSpPr txBox="1"/>
          <p:nvPr/>
        </p:nvSpPr>
        <p:spPr>
          <a:xfrm>
            <a:off x="768351" y="3289013"/>
            <a:ext cx="4780476" cy="584775"/>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Kurz gesagt: Wie sieht die Pathophysiologie von CLIK aus?</a:t>
            </a:r>
          </a:p>
          <a:p>
            <a:r>
              <a:rPr lang="en-US" sz="1200" dirty="0"/>
              <a:t>Es handelt sich um einen lokalen Limbus-Stammzellmangel</a:t>
            </a:r>
          </a:p>
        </p:txBody>
      </p:sp>
      <p:sp>
        <p:nvSpPr>
          <p:cNvPr id="2" name="Rectangle 1">
            <a:extLst>
              <a:ext uri="{FF2B5EF4-FFF2-40B4-BE49-F238E27FC236}">
                <a16:creationId xmlns:a16="http://schemas.microsoft.com/office/drawing/2014/main" id="{2A73CDEA-B496-72DB-1399-18334D137C2C}"/>
              </a:ext>
            </a:extLst>
          </p:cNvPr>
          <p:cNvSpPr/>
          <p:nvPr/>
        </p:nvSpPr>
        <p:spPr>
          <a:xfrm>
            <a:off x="3004216" y="3490562"/>
            <a:ext cx="1905000" cy="25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319498479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38" name="Group 114"/>
          <p:cNvGraphicFramePr>
            <a:graphicFrameLocks noGrp="1"/>
          </p:cNvGraphicFramePr>
          <p:nvPr/>
        </p:nvGraphicFramePr>
        <p:xfrm>
          <a:off x="3429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F = 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Teenager – 20er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CCFFCC"/>
                          </a:solidFill>
                          <a:effectLst/>
                          <a:latin typeface="Arial" charset="0"/>
                        </a:rPr>
                        <a:t>Einseitig &gt;&gt; beidseitig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defRPr/>
                      </a:pPr>
                      <a:r>
                        <a:rPr kumimoji="0" lang="de-DE" sz="1200" b="1" i="0" u="none" strike="noStrike" cap="none" normalizeH="0" baseline="0" dirty="0">
                          <a:ln>
                            <a:noFill/>
                          </a:ln>
                          <a:solidFill>
                            <a:srgbClr val="CCFFCC"/>
                          </a:solidFill>
                          <a:effectLst/>
                          <a:latin typeface="Arial" charset="0"/>
                        </a:rPr>
                        <a:t>Keine Assoziation mit der Schilddrüse</a:t>
                      </a:r>
                      <a:endParaRPr kumimoji="0" lang="en-US" sz="1200" b="1"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Systemische 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 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VA-Verlust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Signifikant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50" name="Group 126"/>
          <p:cNvGraphicFramePr>
            <a:graphicFrameLocks noGrp="1"/>
          </p:cNvGraphicFramePr>
          <p:nvPr/>
        </p:nvGraphicFramePr>
        <p:xfrm>
          <a:off x="3429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solidFill>
                          <a:effectLst/>
                          <a:latin typeface="Arial" charset="0"/>
                        </a:rPr>
                        <a:t>CLIK</a:t>
                      </a:r>
                      <a:endParaRPr kumimoji="0" lang="en-US" sz="1800" b="1" i="0" u="none" strike="noStrike" cap="none" normalizeH="0" baseline="0" dirty="0">
                        <a:ln>
                          <a:noFill/>
                        </a:ln>
                        <a:solidFill>
                          <a:schemeClr val="tx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CCFFCC"/>
                          </a:solidFill>
                          <a:effectLst/>
                          <a:latin typeface="Arial" charset="0"/>
                        </a:rPr>
                        <a:t>Keine Filamente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37" name="Group 113"/>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Kaum bis gar nicht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graphicFrame>
        <p:nvGraphicFramePr>
          <p:cNvPr id="26749" name="Group 125"/>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lumMod val="65000"/>
                            </a:schemeClr>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tx1">
                              <a:lumMod val="65000"/>
                              <a:lumOff val="3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6"/>
                  </a:ext>
                </a:extLst>
              </a:tr>
            </a:tbl>
          </a:graphicData>
        </a:graphic>
      </p:graphicFrame>
      <p:sp>
        <p:nvSpPr>
          <p:cNvPr id="61546" name="Text Box 106"/>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55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354883-9685-4183-88EF-7FE1D0C11BD1}" type="slidenum">
              <a:rPr lang="en-US" altLang="en-US" sz="1000"/>
              <a:t>122</a:t>
            </a:fld>
            <a:endParaRPr lang="en-US" altLang="en-US" sz="1000"/>
          </a:p>
        </p:txBody>
      </p:sp>
      <p:sp>
        <p:nvSpPr>
          <p:cNvPr id="12" name="Line 115"/>
          <p:cNvSpPr>
            <a:spLocks noChangeShapeType="1"/>
          </p:cNvSpPr>
          <p:nvPr/>
        </p:nvSpPr>
        <p:spPr bwMode="auto">
          <a:xfrm>
            <a:off x="5791200" y="3505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7"/>
          <p:cNvSpPr>
            <a:spLocks noChangeShapeType="1"/>
          </p:cNvSpPr>
          <p:nvPr/>
        </p:nvSpPr>
        <p:spPr bwMode="auto">
          <a:xfrm>
            <a:off x="3429000" y="39624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23"/>
          <p:cNvSpPr>
            <a:spLocks noChangeShapeType="1"/>
          </p:cNvSpPr>
          <p:nvPr/>
        </p:nvSpPr>
        <p:spPr bwMode="auto">
          <a:xfrm>
            <a:off x="34290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24"/>
          <p:cNvSpPr>
            <a:spLocks noChangeShapeType="1"/>
          </p:cNvSpPr>
          <p:nvPr/>
        </p:nvSpPr>
        <p:spPr bwMode="auto">
          <a:xfrm>
            <a:off x="8077200" y="3505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27"/>
          <p:cNvSpPr>
            <a:spLocks noChangeShapeType="1"/>
          </p:cNvSpPr>
          <p:nvPr/>
        </p:nvSpPr>
        <p:spPr bwMode="auto">
          <a:xfrm>
            <a:off x="3429000" y="3505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5"/>
          <p:cNvSpPr>
            <a:spLocks noChangeShapeType="1"/>
          </p:cNvSpPr>
          <p:nvPr/>
        </p:nvSpPr>
        <p:spPr bwMode="auto">
          <a:xfrm>
            <a:off x="5791200" y="39624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23"/>
          <p:cNvSpPr>
            <a:spLocks noChangeShapeType="1"/>
          </p:cNvSpPr>
          <p:nvPr/>
        </p:nvSpPr>
        <p:spPr bwMode="auto">
          <a:xfrm>
            <a:off x="34290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24"/>
          <p:cNvSpPr>
            <a:spLocks noChangeShapeType="1"/>
          </p:cNvSpPr>
          <p:nvPr/>
        </p:nvSpPr>
        <p:spPr bwMode="auto">
          <a:xfrm>
            <a:off x="8077200" y="39624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127"/>
          <p:cNvSpPr>
            <a:spLocks noChangeShapeType="1"/>
          </p:cNvSpPr>
          <p:nvPr/>
        </p:nvSpPr>
        <p:spPr bwMode="auto">
          <a:xfrm>
            <a:off x="3429000" y="3962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117"/>
          <p:cNvSpPr>
            <a:spLocks noChangeShapeType="1"/>
          </p:cNvSpPr>
          <p:nvPr/>
        </p:nvSpPr>
        <p:spPr bwMode="auto">
          <a:xfrm>
            <a:off x="3429000" y="44196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115"/>
          <p:cNvSpPr>
            <a:spLocks noChangeShapeType="1"/>
          </p:cNvSpPr>
          <p:nvPr/>
        </p:nvSpPr>
        <p:spPr bwMode="auto">
          <a:xfrm>
            <a:off x="5791200" y="4419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117"/>
          <p:cNvSpPr>
            <a:spLocks noChangeShapeType="1"/>
          </p:cNvSpPr>
          <p:nvPr/>
        </p:nvSpPr>
        <p:spPr bwMode="auto">
          <a:xfrm>
            <a:off x="3429000" y="4876800"/>
            <a:ext cx="4648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23"/>
          <p:cNvSpPr>
            <a:spLocks noChangeShapeType="1"/>
          </p:cNvSpPr>
          <p:nvPr/>
        </p:nvSpPr>
        <p:spPr bwMode="auto">
          <a:xfrm>
            <a:off x="34290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24"/>
          <p:cNvSpPr>
            <a:spLocks noChangeShapeType="1"/>
          </p:cNvSpPr>
          <p:nvPr/>
        </p:nvSpPr>
        <p:spPr bwMode="auto">
          <a:xfrm>
            <a:off x="8077200" y="4419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7"/>
          <p:cNvSpPr>
            <a:spLocks noChangeShapeType="1"/>
          </p:cNvSpPr>
          <p:nvPr/>
        </p:nvSpPr>
        <p:spPr bwMode="auto">
          <a:xfrm>
            <a:off x="3429000" y="44196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5"/>
          <p:cNvSpPr>
            <a:spLocks noChangeShapeType="1"/>
          </p:cNvSpPr>
          <p:nvPr/>
        </p:nvSpPr>
        <p:spPr bwMode="auto">
          <a:xfrm>
            <a:off x="5791200" y="48006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23"/>
          <p:cNvSpPr>
            <a:spLocks noChangeShapeType="1"/>
          </p:cNvSpPr>
          <p:nvPr/>
        </p:nvSpPr>
        <p:spPr bwMode="auto">
          <a:xfrm>
            <a:off x="34290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24"/>
          <p:cNvSpPr>
            <a:spLocks noChangeShapeType="1"/>
          </p:cNvSpPr>
          <p:nvPr/>
        </p:nvSpPr>
        <p:spPr bwMode="auto">
          <a:xfrm>
            <a:off x="8077200" y="48006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27"/>
          <p:cNvSpPr>
            <a:spLocks noChangeShapeType="1"/>
          </p:cNvSpPr>
          <p:nvPr/>
        </p:nvSpPr>
        <p:spPr bwMode="auto">
          <a:xfrm>
            <a:off x="3429000" y="52578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15"/>
          <p:cNvSpPr>
            <a:spLocks noChangeShapeType="1"/>
          </p:cNvSpPr>
          <p:nvPr/>
        </p:nvSpPr>
        <p:spPr bwMode="auto">
          <a:xfrm>
            <a:off x="5791200" y="52578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23"/>
          <p:cNvSpPr>
            <a:spLocks noChangeShapeType="1"/>
          </p:cNvSpPr>
          <p:nvPr/>
        </p:nvSpPr>
        <p:spPr bwMode="auto">
          <a:xfrm>
            <a:off x="34290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24"/>
          <p:cNvSpPr>
            <a:spLocks noChangeShapeType="1"/>
          </p:cNvSpPr>
          <p:nvPr/>
        </p:nvSpPr>
        <p:spPr bwMode="auto">
          <a:xfrm>
            <a:off x="8077200" y="52578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127"/>
          <p:cNvSpPr>
            <a:spLocks noChangeShapeType="1"/>
          </p:cNvSpPr>
          <p:nvPr/>
        </p:nvSpPr>
        <p:spPr bwMode="auto">
          <a:xfrm>
            <a:off x="3429000" y="57150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115"/>
          <p:cNvSpPr>
            <a:spLocks noChangeShapeType="1"/>
          </p:cNvSpPr>
          <p:nvPr/>
        </p:nvSpPr>
        <p:spPr bwMode="auto">
          <a:xfrm>
            <a:off x="5791200" y="57150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23"/>
          <p:cNvSpPr>
            <a:spLocks noChangeShapeType="1"/>
          </p:cNvSpPr>
          <p:nvPr/>
        </p:nvSpPr>
        <p:spPr bwMode="auto">
          <a:xfrm>
            <a:off x="34290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4"/>
          <p:cNvSpPr>
            <a:spLocks noChangeShapeType="1"/>
          </p:cNvSpPr>
          <p:nvPr/>
        </p:nvSpPr>
        <p:spPr bwMode="auto">
          <a:xfrm>
            <a:off x="8077200" y="57150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27"/>
          <p:cNvSpPr>
            <a:spLocks noChangeShapeType="1"/>
          </p:cNvSpPr>
          <p:nvPr/>
        </p:nvSpPr>
        <p:spPr bwMode="auto">
          <a:xfrm>
            <a:off x="3429000" y="61722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115"/>
          <p:cNvSpPr>
            <a:spLocks noChangeShapeType="1"/>
          </p:cNvSpPr>
          <p:nvPr/>
        </p:nvSpPr>
        <p:spPr bwMode="auto">
          <a:xfrm>
            <a:off x="5791200" y="6172200"/>
            <a:ext cx="0" cy="4572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123"/>
          <p:cNvSpPr>
            <a:spLocks noChangeShapeType="1"/>
          </p:cNvSpPr>
          <p:nvPr/>
        </p:nvSpPr>
        <p:spPr bwMode="auto">
          <a:xfrm>
            <a:off x="34290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24"/>
          <p:cNvSpPr>
            <a:spLocks noChangeShapeType="1"/>
          </p:cNvSpPr>
          <p:nvPr/>
        </p:nvSpPr>
        <p:spPr bwMode="auto">
          <a:xfrm>
            <a:off x="8077200" y="6172200"/>
            <a:ext cx="0" cy="4572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127"/>
          <p:cNvSpPr>
            <a:spLocks noChangeShapeType="1"/>
          </p:cNvSpPr>
          <p:nvPr/>
        </p:nvSpPr>
        <p:spPr bwMode="auto">
          <a:xfrm>
            <a:off x="3429000" y="6629400"/>
            <a:ext cx="46482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Frame 3">
            <a:extLst>
              <a:ext uri="{FF2B5EF4-FFF2-40B4-BE49-F238E27FC236}">
                <a16:creationId xmlns:a16="http://schemas.microsoft.com/office/drawing/2014/main" id="{7E4B558F-ADDD-E8F6-F202-71A95DF6E8A5}"/>
              </a:ext>
            </a:extLst>
          </p:cNvPr>
          <p:cNvSpPr/>
          <p:nvPr/>
        </p:nvSpPr>
        <p:spPr>
          <a:xfrm>
            <a:off x="5475031" y="532265"/>
            <a:ext cx="2877399" cy="6325736"/>
          </a:xfrm>
          <a:prstGeom prst="frame">
            <a:avLst>
              <a:gd name="adj1" fmla="val 10670"/>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124F5D22-841E-DF48-5C8D-051697E02339}"/>
              </a:ext>
            </a:extLst>
          </p:cNvPr>
          <p:cNvSpPr txBox="1"/>
          <p:nvPr/>
        </p:nvSpPr>
        <p:spPr>
          <a:xfrm>
            <a:off x="768351" y="3289013"/>
            <a:ext cx="4780476" cy="584775"/>
          </a:xfrm>
          <a:prstGeom prst="rect">
            <a:avLst/>
          </a:prstGeom>
          <a:solidFill>
            <a:schemeClr val="accent1">
              <a:lumMod val="40000"/>
              <a:lumOff val="60000"/>
            </a:schemeClr>
          </a:solidFill>
        </p:spPr>
        <p:txBody>
          <a:bodyPr wrap="square" lIns="25400" tIns="12700" rIns="25400" bIns="12700" rtlCol="0">
            <a:spAutoFit/>
          </a:bodyPr>
          <a:lstStyle/>
          <a:p>
            <a:r>
              <a:rPr lang="en-US" sz="1200" i="1" dirty="0"/>
              <a:t>Kurz gesagt: Wie sieht die Pathophysiologie von CLIK aus?</a:t>
            </a:r>
          </a:p>
          <a:p>
            <a:r>
              <a:rPr lang="en-US" sz="1200" dirty="0"/>
              <a:t>Es handelt sich um einen lokalen Limbus-Stammzellmangel</a:t>
            </a:r>
          </a:p>
        </p:txBody>
      </p:sp>
    </p:spTree>
    <p:extLst>
      <p:ext uri="{BB962C8B-B14F-4D97-AF65-F5344CB8AC3E}">
        <p14:creationId xmlns:p14="http://schemas.microsoft.com/office/powerpoint/2010/main" val="2014362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2" name="Group 2"/>
          <p:cNvGraphicFramePr>
            <a:graphicFrameLocks noGrp="1"/>
          </p:cNvGraphicFramePr>
          <p:nvPr>
            <p:extLst>
              <p:ext uri="{D42A27DB-BD31-4B8C-83A1-F6EECF244321}">
                <p14:modId xmlns:p14="http://schemas.microsoft.com/office/powerpoint/2010/main" val="5053010"/>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der bulbären Konjunktiva Nr. 3</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CCFFCC"/>
                          </a:solidFill>
                          <a:effectLst/>
                          <a:latin typeface="Arial" charset="0"/>
                        </a:rPr>
                        <a:t>Filamente</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im</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oberen</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Bereich</a:t>
                      </a:r>
                      <a:endParaRPr kumimoji="0" lang="en-US" sz="1200" b="0"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6172"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617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1915C76-78D2-4BD3-B2ED-7A50FDB0E2D8}" type="slidenum">
              <a:rPr lang="en-US" altLang="en-US" sz="1000"/>
              <a:t>13</a:t>
            </a:fld>
            <a:endParaRPr lang="en-US" altLang="en-US" sz="1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6"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der bulbären Konjunktiva Nr. 3</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7196"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719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1FC0EF-02B7-4D21-B64A-4F856250BFB4}" type="slidenum">
              <a:rPr lang="en-US" altLang="en-US" sz="1000"/>
              <a:t>14</a:t>
            </a:fld>
            <a:endParaRPr lang="en-US" altLang="en-US" sz="1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30"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der bulbären Konjunktiva Nr. 3</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CCFFCC"/>
                          </a:solidFill>
                          <a:effectLst/>
                          <a:latin typeface="Arial" charset="0"/>
                        </a:rPr>
                        <a:t>Filamente</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im</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oberen</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Bereich</a:t>
                      </a:r>
                      <a:endParaRPr kumimoji="0" lang="en-US" sz="1200" b="0"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1292"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1293" name="Text Box 29"/>
          <p:cNvSpPr txBox="1">
            <a:spLocks noChangeArrowheads="1"/>
          </p:cNvSpPr>
          <p:nvPr/>
        </p:nvSpPr>
        <p:spPr bwMode="auto">
          <a:xfrm>
            <a:off x="424558" y="2301271"/>
            <a:ext cx="6585842" cy="1569660"/>
          </a:xfrm>
          <a:prstGeom prst="rect">
            <a:avLst/>
          </a:prstGeom>
          <a:solidFill>
            <a:schemeClr val="accent5">
              <a:lumMod val="75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Was bedeutet es, dass die obere </a:t>
            </a:r>
            <a:r>
              <a:rPr lang="en-US" altLang="en-US" sz="1200" i="1" dirty="0" err="1"/>
              <a:t>Bindehaut </a:t>
            </a:r>
            <a:r>
              <a:rPr lang="en-US" altLang="en-US" sz="1200" i="1" dirty="0"/>
              <a:t>„überflüssig“ ist?</a:t>
            </a:r>
            <a:endParaRPr lang="en-US" altLang="en-US" sz="1600" i="1" dirty="0">
              <a:solidFill>
                <a:schemeClr val="accent5">
                  <a:lumMod val="75000"/>
                </a:schemeClr>
              </a:solidFill>
            </a:endParaRPr>
          </a:p>
          <a:p>
            <a:pPr eaLnBrk="1" hangingPunct="1">
              <a:spcBef>
                <a:spcPct val="0"/>
              </a:spcBef>
              <a:buClrTx/>
              <a:buSzTx/>
              <a:buFontTx/>
              <a:buNone/>
            </a:pPr>
            <a:r>
              <a:rPr lang="en-US" altLang="en-US" sz="1200" dirty="0">
                <a:solidFill>
                  <a:schemeClr val="accent5">
                    <a:lumMod val="75000"/>
                  </a:schemeClr>
                </a:solidFill>
              </a:rPr>
              <a:t>Es bedeutet, dass überschüssige/lockere </a:t>
            </a:r>
            <a:r>
              <a:rPr lang="en-US" altLang="en-US" sz="1200" dirty="0" err="1">
                <a:solidFill>
                  <a:schemeClr val="accent5">
                    <a:lumMod val="75000"/>
                  </a:schemeClr>
                </a:solidFill>
              </a:rPr>
              <a:t>Bindehaut </a:t>
            </a:r>
            <a:r>
              <a:rPr lang="en-US" altLang="en-US" sz="1200" dirty="0">
                <a:solidFill>
                  <a:schemeClr val="accent5">
                    <a:lumMod val="75000"/>
                  </a:schemeClr>
                </a:solidFill>
              </a:rPr>
              <a:t>vorhanden ist</a:t>
            </a:r>
          </a:p>
          <a:p>
            <a:pPr eaLnBrk="1" hangingPunct="1">
              <a:spcBef>
                <a:spcPct val="0"/>
              </a:spcBef>
              <a:buClrTx/>
              <a:buSzTx/>
              <a:buFontTx/>
              <a:buNone/>
            </a:pPr>
            <a:endParaRPr lang="en-US" altLang="en-US" sz="1600" dirty="0">
              <a:solidFill>
                <a:schemeClr val="accent5">
                  <a:lumMod val="75000"/>
                </a:schemeClr>
              </a:solidFill>
            </a:endParaRPr>
          </a:p>
          <a:p>
            <a:pPr eaLnBrk="1" hangingPunct="1">
              <a:spcBef>
                <a:spcPct val="0"/>
              </a:spcBef>
              <a:buClrTx/>
              <a:buSzTx/>
              <a:buFontTx/>
              <a:buNone/>
            </a:pPr>
            <a:r>
              <a:rPr lang="en-US" altLang="en-US" sz="1200" i="1" dirty="0">
                <a:solidFill>
                  <a:schemeClr val="accent5">
                    <a:lumMod val="75000"/>
                  </a:schemeClr>
                </a:solidFill>
              </a:rPr>
              <a:t>Wie lässt sich dies klinisch überprüfen?</a:t>
            </a:r>
          </a:p>
          <a:p>
            <a:pPr eaLnBrk="1" hangingPunct="1">
              <a:spcBef>
                <a:spcPct val="0"/>
              </a:spcBef>
              <a:buClrTx/>
              <a:buSzTx/>
              <a:buFontTx/>
              <a:buNone/>
            </a:pPr>
            <a:r>
              <a:rPr lang="en-US" altLang="en-US" sz="1200" dirty="0">
                <a:solidFill>
                  <a:schemeClr val="accent5">
                    <a:lumMod val="75000"/>
                  </a:schemeClr>
                </a:solidFill>
              </a:rPr>
              <a:t>Verwenden Sie an der Spaltlampe ein Wattestäbchen, um zu prüfen, ob Sie die obere</a:t>
            </a:r>
          </a:p>
          <a:p>
            <a:pPr eaLnBrk="1" hangingPunct="1">
              <a:spcBef>
                <a:spcPct val="0"/>
              </a:spcBef>
              <a:buClrTx/>
              <a:buSzTx/>
              <a:buFontTx/>
              <a:buNone/>
            </a:pPr>
            <a:r>
              <a:rPr lang="en-US" altLang="en-US" sz="1200" dirty="0">
                <a:solidFill>
                  <a:schemeClr val="accent5">
                    <a:lumMod val="75000"/>
                  </a:schemeClr>
                </a:solidFill>
              </a:rPr>
              <a:t>und es über die Hornhaut „ziehen“ (bei normaler </a:t>
            </a:r>
            <a:r>
              <a:rPr lang="en-US" altLang="en-US" sz="1200" dirty="0" err="1">
                <a:solidFill>
                  <a:schemeClr val="accent5">
                    <a:lumMod val="75000"/>
                  </a:schemeClr>
                </a:solidFill>
              </a:rPr>
              <a:t>Bindehaut</a:t>
            </a:r>
            <a:r>
              <a:rPr lang="en-US" altLang="en-US" sz="1200" dirty="0">
                <a:solidFill>
                  <a:schemeClr val="accent5">
                    <a:lumMod val="75000"/>
                  </a:schemeClr>
                </a:solidFill>
              </a:rPr>
              <a:t> ist dies nicht möglich)</a:t>
            </a:r>
          </a:p>
        </p:txBody>
      </p:sp>
      <p:sp>
        <p:nvSpPr>
          <p:cNvPr id="1129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0F310B4-B9AF-46BE-805B-9C7F582AC05D}" type="slidenum">
              <a:rPr lang="en-US" altLang="en-US" sz="1000"/>
              <a:t>15</a:t>
            </a:fld>
            <a:endParaRPr lang="en-US" altLang="en-US" sz="1000"/>
          </a:p>
        </p:txBody>
      </p:sp>
      <p:sp>
        <p:nvSpPr>
          <p:cNvPr id="2" name="Oval 1">
            <a:extLst>
              <a:ext uri="{FF2B5EF4-FFF2-40B4-BE49-F238E27FC236}">
                <a16:creationId xmlns:a16="http://schemas.microsoft.com/office/drawing/2014/main" id="{1B39439E-AF88-4BA0-91A3-23127C6EDC1D}"/>
              </a:ext>
            </a:extLst>
          </p:cNvPr>
          <p:cNvSpPr/>
          <p:nvPr/>
        </p:nvSpPr>
        <p:spPr>
          <a:xfrm>
            <a:off x="1066800" y="1676400"/>
            <a:ext cx="4648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0554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30"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der bulbären Konjunktiva Nr. 3</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1292"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1293" name="Text Box 29"/>
          <p:cNvSpPr txBox="1">
            <a:spLocks noChangeArrowheads="1"/>
          </p:cNvSpPr>
          <p:nvPr/>
        </p:nvSpPr>
        <p:spPr bwMode="auto">
          <a:xfrm>
            <a:off x="424558" y="2301271"/>
            <a:ext cx="6585842" cy="1569660"/>
          </a:xfrm>
          <a:prstGeom prst="rect">
            <a:avLst/>
          </a:prstGeom>
          <a:solidFill>
            <a:schemeClr val="accent5">
              <a:lumMod val="75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Was bedeutet es, dass die obere </a:t>
            </a:r>
            <a:r>
              <a:rPr lang="en-US" altLang="en-US" sz="1200" i="1" dirty="0" err="1"/>
              <a:t>Bindehaut </a:t>
            </a:r>
            <a:r>
              <a:rPr lang="en-US" altLang="en-US" sz="1200" i="1" dirty="0"/>
              <a:t>„überflüssig“ ist?</a:t>
            </a:r>
          </a:p>
          <a:p>
            <a:pPr eaLnBrk="1" hangingPunct="1">
              <a:spcBef>
                <a:spcPct val="0"/>
              </a:spcBef>
              <a:buClrTx/>
              <a:buSzTx/>
              <a:buFontTx/>
              <a:buNone/>
            </a:pPr>
            <a:r>
              <a:rPr lang="en-US" altLang="en-US" sz="1200" dirty="0"/>
              <a:t>Es bedeutet, dass überschüssige/lockere </a:t>
            </a:r>
            <a:r>
              <a:rPr lang="en-US" altLang="en-US" sz="1200" dirty="0" err="1"/>
              <a:t>Bindehaut </a:t>
            </a:r>
            <a:r>
              <a:rPr lang="en-US" altLang="en-US" sz="1200" dirty="0"/>
              <a:t>vorhanden ist</a:t>
            </a:r>
            <a:endParaRPr lang="en-US" altLang="en-US" sz="1600" dirty="0">
              <a:solidFill>
                <a:schemeClr val="accent5">
                  <a:lumMod val="75000"/>
                </a:schemeClr>
              </a:solidFill>
            </a:endParaRPr>
          </a:p>
          <a:p>
            <a:pPr eaLnBrk="1" hangingPunct="1">
              <a:spcBef>
                <a:spcPct val="0"/>
              </a:spcBef>
              <a:buClrTx/>
              <a:buSzTx/>
              <a:buFontTx/>
              <a:buNone/>
            </a:pPr>
            <a:endParaRPr lang="en-US" altLang="en-US" sz="1600" dirty="0">
              <a:solidFill>
                <a:schemeClr val="accent5">
                  <a:lumMod val="75000"/>
                </a:schemeClr>
              </a:solidFill>
            </a:endParaRPr>
          </a:p>
          <a:p>
            <a:pPr eaLnBrk="1" hangingPunct="1">
              <a:spcBef>
                <a:spcPct val="0"/>
              </a:spcBef>
              <a:buClrTx/>
              <a:buSzTx/>
              <a:buFontTx/>
              <a:buNone/>
            </a:pPr>
            <a:r>
              <a:rPr lang="en-US" altLang="en-US" sz="1200" i="1" dirty="0">
                <a:solidFill>
                  <a:schemeClr val="accent5">
                    <a:lumMod val="75000"/>
                  </a:schemeClr>
                </a:solidFill>
              </a:rPr>
              <a:t>Wie lässt sich dies klinisch überprüfen?</a:t>
            </a:r>
          </a:p>
          <a:p>
            <a:pPr eaLnBrk="1" hangingPunct="1">
              <a:spcBef>
                <a:spcPct val="0"/>
              </a:spcBef>
              <a:buClrTx/>
              <a:buSzTx/>
              <a:buFontTx/>
              <a:buNone/>
            </a:pPr>
            <a:r>
              <a:rPr lang="en-US" altLang="en-US" sz="1200" dirty="0">
                <a:solidFill>
                  <a:schemeClr val="accent5">
                    <a:lumMod val="75000"/>
                  </a:schemeClr>
                </a:solidFill>
              </a:rPr>
              <a:t>Verwenden Sie an der Spaltlampe ein Wattestäbchen, um zu prüfen, ob Sie die obere</a:t>
            </a:r>
          </a:p>
          <a:p>
            <a:pPr eaLnBrk="1" hangingPunct="1">
              <a:spcBef>
                <a:spcPct val="0"/>
              </a:spcBef>
              <a:buClrTx/>
              <a:buSzTx/>
              <a:buFontTx/>
              <a:buNone/>
            </a:pPr>
            <a:r>
              <a:rPr lang="en-US" altLang="en-US" sz="1200" dirty="0">
                <a:solidFill>
                  <a:schemeClr val="accent5">
                    <a:lumMod val="75000"/>
                  </a:schemeClr>
                </a:solidFill>
              </a:rPr>
              <a:t>und es über die Hornhaut „ziehen“ (bei normaler </a:t>
            </a:r>
            <a:r>
              <a:rPr lang="en-US" altLang="en-US" sz="1200" dirty="0" err="1">
                <a:solidFill>
                  <a:schemeClr val="accent5">
                    <a:lumMod val="75000"/>
                  </a:schemeClr>
                </a:solidFill>
              </a:rPr>
              <a:t>Bindehaut</a:t>
            </a:r>
            <a:r>
              <a:rPr lang="en-US" altLang="en-US" sz="1200" dirty="0">
                <a:solidFill>
                  <a:schemeClr val="accent5">
                    <a:lumMod val="75000"/>
                  </a:schemeClr>
                </a:solidFill>
              </a:rPr>
              <a:t> ist dies nicht möglich)</a:t>
            </a:r>
          </a:p>
        </p:txBody>
      </p:sp>
      <p:sp>
        <p:nvSpPr>
          <p:cNvPr id="1129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0F310B4-B9AF-46BE-805B-9C7F582AC05D}" type="slidenum">
              <a:rPr lang="en-US" altLang="en-US" sz="1000"/>
              <a:t>16</a:t>
            </a:fld>
            <a:endParaRPr lang="en-US" altLang="en-US" sz="1000"/>
          </a:p>
        </p:txBody>
      </p:sp>
      <p:sp>
        <p:nvSpPr>
          <p:cNvPr id="2" name="Oval 1">
            <a:extLst>
              <a:ext uri="{FF2B5EF4-FFF2-40B4-BE49-F238E27FC236}">
                <a16:creationId xmlns:a16="http://schemas.microsoft.com/office/drawing/2014/main" id="{1B39439E-AF88-4BA0-91A3-23127C6EDC1D}"/>
              </a:ext>
            </a:extLst>
          </p:cNvPr>
          <p:cNvSpPr/>
          <p:nvPr/>
        </p:nvSpPr>
        <p:spPr>
          <a:xfrm>
            <a:off x="1066800" y="1676400"/>
            <a:ext cx="4648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081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30"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der bulbären Konjunktiva Nr. 3</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1292"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1293" name="Text Box 29"/>
          <p:cNvSpPr txBox="1">
            <a:spLocks noChangeArrowheads="1"/>
          </p:cNvSpPr>
          <p:nvPr/>
        </p:nvSpPr>
        <p:spPr bwMode="auto">
          <a:xfrm>
            <a:off x="424558" y="2301271"/>
            <a:ext cx="6585842" cy="1569660"/>
          </a:xfrm>
          <a:prstGeom prst="rect">
            <a:avLst/>
          </a:prstGeom>
          <a:solidFill>
            <a:schemeClr val="accent5">
              <a:lumMod val="75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Was bedeutet es, dass die obere </a:t>
            </a:r>
            <a:r>
              <a:rPr lang="en-US" altLang="en-US" sz="1200" i="1" dirty="0" err="1"/>
              <a:t>Bindehaut </a:t>
            </a:r>
            <a:r>
              <a:rPr lang="en-US" altLang="en-US" sz="1200" i="1" dirty="0"/>
              <a:t>„überflüssig“ ist?</a:t>
            </a:r>
          </a:p>
          <a:p>
            <a:pPr eaLnBrk="1" hangingPunct="1">
              <a:spcBef>
                <a:spcPct val="0"/>
              </a:spcBef>
              <a:buClrTx/>
              <a:buSzTx/>
              <a:buFontTx/>
              <a:buNone/>
            </a:pPr>
            <a:r>
              <a:rPr lang="en-US" altLang="en-US" sz="1200" dirty="0"/>
              <a:t>Es bedeutet, dass überschüssige/lockere </a:t>
            </a:r>
            <a:r>
              <a:rPr lang="en-US" altLang="en-US" sz="1200" dirty="0" err="1"/>
              <a:t>Bindehaut </a:t>
            </a:r>
            <a:r>
              <a:rPr lang="en-US" altLang="en-US" sz="1200" dirty="0"/>
              <a:t>vorhanden ist</a:t>
            </a:r>
          </a:p>
          <a:p>
            <a:pPr eaLnBrk="1" hangingPunct="1">
              <a:spcBef>
                <a:spcPct val="0"/>
              </a:spcBef>
              <a:buClrTx/>
              <a:buSzTx/>
              <a:buFontTx/>
              <a:buNone/>
            </a:pPr>
            <a:endParaRPr lang="en-US" altLang="en-US" sz="1600" dirty="0"/>
          </a:p>
          <a:p>
            <a:pPr eaLnBrk="1" hangingPunct="1">
              <a:spcBef>
                <a:spcPct val="0"/>
              </a:spcBef>
              <a:buClrTx/>
              <a:buSzTx/>
              <a:buFontTx/>
              <a:buNone/>
            </a:pPr>
            <a:r>
              <a:rPr lang="en-US" altLang="en-US" sz="1200" i="1" dirty="0"/>
              <a:t>Wie lässt sich dies klinisch überprüfen?</a:t>
            </a:r>
            <a:endParaRPr lang="en-US" altLang="en-US" sz="1600" i="1" dirty="0">
              <a:solidFill>
                <a:schemeClr val="accent5">
                  <a:lumMod val="75000"/>
                </a:schemeClr>
              </a:solidFill>
            </a:endParaRPr>
          </a:p>
          <a:p>
            <a:pPr eaLnBrk="1" hangingPunct="1">
              <a:spcBef>
                <a:spcPct val="0"/>
              </a:spcBef>
              <a:buClrTx/>
              <a:buSzTx/>
              <a:buFontTx/>
              <a:buNone/>
            </a:pPr>
            <a:r>
              <a:rPr lang="en-US" altLang="en-US" sz="1200" dirty="0">
                <a:solidFill>
                  <a:schemeClr val="accent5">
                    <a:lumMod val="75000"/>
                  </a:schemeClr>
                </a:solidFill>
              </a:rPr>
              <a:t>Verwenden Sie an der Spaltlampe ein Wattestäbchen, um zu prüfen, ob Sie die obere</a:t>
            </a:r>
          </a:p>
          <a:p>
            <a:pPr eaLnBrk="1" hangingPunct="1">
              <a:spcBef>
                <a:spcPct val="0"/>
              </a:spcBef>
              <a:buClrTx/>
              <a:buSzTx/>
              <a:buFontTx/>
              <a:buNone/>
            </a:pPr>
            <a:r>
              <a:rPr lang="en-US" altLang="en-US" sz="1200" dirty="0">
                <a:solidFill>
                  <a:schemeClr val="accent5">
                    <a:lumMod val="75000"/>
                  </a:schemeClr>
                </a:solidFill>
              </a:rPr>
              <a:t>und es über die Hornhaut „ziehen“ (bei normaler </a:t>
            </a:r>
            <a:r>
              <a:rPr lang="en-US" altLang="en-US" sz="1200" dirty="0" err="1">
                <a:solidFill>
                  <a:schemeClr val="accent5">
                    <a:lumMod val="75000"/>
                  </a:schemeClr>
                </a:solidFill>
              </a:rPr>
              <a:t>Bindehaut</a:t>
            </a:r>
            <a:r>
              <a:rPr lang="en-US" altLang="en-US" sz="1200" dirty="0">
                <a:solidFill>
                  <a:schemeClr val="accent5">
                    <a:lumMod val="75000"/>
                  </a:schemeClr>
                </a:solidFill>
              </a:rPr>
              <a:t> ist dies nicht möglich)</a:t>
            </a:r>
          </a:p>
        </p:txBody>
      </p:sp>
      <p:sp>
        <p:nvSpPr>
          <p:cNvPr id="1129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0F310B4-B9AF-46BE-805B-9C7F582AC05D}" type="slidenum">
              <a:rPr lang="en-US" altLang="en-US" sz="1000"/>
              <a:t>17</a:t>
            </a:fld>
            <a:endParaRPr lang="en-US" altLang="en-US" sz="1000"/>
          </a:p>
        </p:txBody>
      </p:sp>
      <p:sp>
        <p:nvSpPr>
          <p:cNvPr id="2" name="Oval 1">
            <a:extLst>
              <a:ext uri="{FF2B5EF4-FFF2-40B4-BE49-F238E27FC236}">
                <a16:creationId xmlns:a16="http://schemas.microsoft.com/office/drawing/2014/main" id="{1B39439E-AF88-4BA0-91A3-23127C6EDC1D}"/>
              </a:ext>
            </a:extLst>
          </p:cNvPr>
          <p:cNvSpPr/>
          <p:nvPr/>
        </p:nvSpPr>
        <p:spPr>
          <a:xfrm>
            <a:off x="1066800" y="1676400"/>
            <a:ext cx="4648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712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30"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der bulbären Konjunktiva Nr. 3</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1292"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1293" name="Text Box 29"/>
          <p:cNvSpPr txBox="1">
            <a:spLocks noChangeArrowheads="1"/>
          </p:cNvSpPr>
          <p:nvPr/>
        </p:nvSpPr>
        <p:spPr bwMode="auto">
          <a:xfrm>
            <a:off x="424558" y="2301271"/>
            <a:ext cx="6585842" cy="1569660"/>
          </a:xfrm>
          <a:prstGeom prst="rect">
            <a:avLst/>
          </a:prstGeom>
          <a:solidFill>
            <a:schemeClr val="accent5">
              <a:lumMod val="75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Was bedeutet es, dass die obere </a:t>
            </a:r>
            <a:r>
              <a:rPr lang="en-US" altLang="en-US" sz="1200" i="1" dirty="0" err="1"/>
              <a:t>Bindehaut </a:t>
            </a:r>
            <a:r>
              <a:rPr lang="en-US" altLang="en-US" sz="1200" i="1" dirty="0"/>
              <a:t>„überflüssig“ ist?</a:t>
            </a:r>
          </a:p>
          <a:p>
            <a:pPr eaLnBrk="1" hangingPunct="1">
              <a:spcBef>
                <a:spcPct val="0"/>
              </a:spcBef>
              <a:buClrTx/>
              <a:buSzTx/>
              <a:buFontTx/>
              <a:buNone/>
            </a:pPr>
            <a:r>
              <a:rPr lang="en-US" altLang="en-US" sz="1200" dirty="0"/>
              <a:t>Es bedeutet, dass überschüssige/lockere </a:t>
            </a:r>
            <a:r>
              <a:rPr lang="en-US" altLang="en-US" sz="1200" dirty="0" err="1"/>
              <a:t>Bindehaut </a:t>
            </a:r>
            <a:r>
              <a:rPr lang="en-US" altLang="en-US" sz="1200" dirty="0"/>
              <a:t>vorhanden ist</a:t>
            </a:r>
          </a:p>
          <a:p>
            <a:pPr eaLnBrk="1" hangingPunct="1">
              <a:spcBef>
                <a:spcPct val="0"/>
              </a:spcBef>
              <a:buClrTx/>
              <a:buSzTx/>
              <a:buFontTx/>
              <a:buNone/>
            </a:pPr>
            <a:endParaRPr lang="en-US" altLang="en-US" sz="1600" dirty="0"/>
          </a:p>
          <a:p>
            <a:pPr eaLnBrk="1" hangingPunct="1">
              <a:spcBef>
                <a:spcPct val="0"/>
              </a:spcBef>
              <a:buClrTx/>
              <a:buSzTx/>
              <a:buFontTx/>
              <a:buNone/>
            </a:pPr>
            <a:r>
              <a:rPr lang="en-US" altLang="en-US" sz="1200" i="1" dirty="0"/>
              <a:t>Wie lässt sich dies klinisch überprüfen?</a:t>
            </a:r>
          </a:p>
          <a:p>
            <a:pPr eaLnBrk="1" hangingPunct="1">
              <a:spcBef>
                <a:spcPct val="0"/>
              </a:spcBef>
              <a:buClrTx/>
              <a:buSzTx/>
              <a:buFontTx/>
              <a:buNone/>
            </a:pPr>
            <a:r>
              <a:rPr lang="en-US" altLang="en-US" sz="1200" dirty="0"/>
              <a:t>Verwenden Sie an der Spaltlampe ein Wattestäbchen, um zu prüfen, ob Sie die obere</a:t>
            </a:r>
          </a:p>
          <a:p>
            <a:pPr eaLnBrk="1" hangingPunct="1">
              <a:spcBef>
                <a:spcPct val="0"/>
              </a:spcBef>
              <a:buClrTx/>
              <a:buSzTx/>
              <a:buFontTx/>
              <a:buNone/>
            </a:pPr>
            <a:r>
              <a:rPr lang="en-US" altLang="en-US" sz="1200" dirty="0"/>
              <a:t>und es über die Hornhaut „ziehen“ (bei normaler </a:t>
            </a:r>
            <a:r>
              <a:rPr lang="en-US" altLang="en-US" sz="1200" dirty="0" err="1"/>
              <a:t>Bindehaut</a:t>
            </a:r>
            <a:r>
              <a:rPr lang="en-US" altLang="en-US" sz="1200" dirty="0"/>
              <a:t> ist dies nicht möglich)</a:t>
            </a:r>
          </a:p>
        </p:txBody>
      </p:sp>
      <p:sp>
        <p:nvSpPr>
          <p:cNvPr id="1129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0F310B4-B9AF-46BE-805B-9C7F582AC05D}" type="slidenum">
              <a:rPr lang="en-US" altLang="en-US" sz="1000"/>
              <a:t>18</a:t>
            </a:fld>
            <a:endParaRPr lang="en-US" altLang="en-US" sz="1000"/>
          </a:p>
        </p:txBody>
      </p:sp>
      <p:sp>
        <p:nvSpPr>
          <p:cNvPr id="2" name="Oval 1">
            <a:extLst>
              <a:ext uri="{FF2B5EF4-FFF2-40B4-BE49-F238E27FC236}">
                <a16:creationId xmlns:a16="http://schemas.microsoft.com/office/drawing/2014/main" id="{1B39439E-AF88-4BA0-91A3-23127C6EDC1D}"/>
              </a:ext>
            </a:extLst>
          </p:cNvPr>
          <p:cNvSpPr/>
          <p:nvPr/>
        </p:nvSpPr>
        <p:spPr>
          <a:xfrm>
            <a:off x="1066800" y="1676400"/>
            <a:ext cx="46482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9484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890" name="Group 2"/>
          <p:cNvGraphicFramePr>
            <a:graphicFrameLocks noGrp="1"/>
          </p:cNvGraphicFramePr>
          <p:nvPr>
            <p:extLst>
              <p:ext uri="{D42A27DB-BD31-4B8C-83A1-F6EECF244321}">
                <p14:modId xmlns:p14="http://schemas.microsoft.com/office/powerpoint/2010/main" val="2990980953"/>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CCFFCC"/>
                          </a:solidFill>
                          <a:effectLst/>
                          <a:latin typeface="Arial" charset="0"/>
                        </a:rPr>
                        <a:t>Filamente</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im</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oberen</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Bereich</a:t>
                      </a:r>
                      <a:endParaRPr kumimoji="0" lang="en-US" sz="1200" b="0"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2316"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231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199B6AF-E7B8-4A27-AE60-86F9F2A78F25}" type="slidenum">
              <a:rPr lang="en-US" altLang="en-US" sz="1000"/>
              <a:t>19</a:t>
            </a:fld>
            <a:endParaRPr lang="en-US" altLang="en-US"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438400" y="228600"/>
            <a:ext cx="4184650" cy="366713"/>
          </a:xfrm>
          <a:prstGeom prst="rect">
            <a:avLst/>
          </a:prstGeom>
          <a:solidFill>
            <a:srgbClr val="D8D8EC"/>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limbische Keratokonjunktivitis</a:t>
            </a:r>
          </a:p>
        </p:txBody>
      </p:sp>
      <p:sp>
        <p:nvSpPr>
          <p:cNvPr id="412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A7A42FF-2861-4A0E-9E35-62BE4EBB12B2}" type="slidenum">
              <a:rPr lang="en-US" altLang="en-US" sz="1000"/>
              <a:t>2</a:t>
            </a:fld>
            <a:endParaRPr lang="en-US" altLang="en-US" sz="1000"/>
          </a:p>
        </p:txBody>
      </p:sp>
      <p:sp>
        <p:nvSpPr>
          <p:cNvPr id="2" name="TextBox 1">
            <a:extLst>
              <a:ext uri="{FF2B5EF4-FFF2-40B4-BE49-F238E27FC236}">
                <a16:creationId xmlns:a16="http://schemas.microsoft.com/office/drawing/2014/main" id="{8ECF59D7-88B7-4B03-8B11-D699F5000521}"/>
              </a:ext>
            </a:extLst>
          </p:cNvPr>
          <p:cNvSpPr txBox="1"/>
          <p:nvPr/>
        </p:nvSpPr>
        <p:spPr>
          <a:xfrm>
            <a:off x="6386159" y="410647"/>
            <a:ext cx="293670" cy="369332"/>
          </a:xfrm>
          <a:prstGeom prst="rect">
            <a:avLst/>
          </a:prstGeom>
          <a:noFill/>
        </p:spPr>
        <p:txBody>
          <a:bodyPr wrap="square" lIns="25400" tIns="12700" rIns="25400" bIns="12700" rtlCol="0">
            <a:spAutoFit/>
          </a:bodyPr>
          <a:lstStyle/>
          <a:p>
            <a:r>
              <a:rPr lang="en-US" sz="1200" dirty="0"/>
              <a:t>^</a:t>
            </a:r>
          </a:p>
        </p:txBody>
      </p:sp>
      <p:sp>
        <p:nvSpPr>
          <p:cNvPr id="3" name="TextBox 2">
            <a:extLst>
              <a:ext uri="{FF2B5EF4-FFF2-40B4-BE49-F238E27FC236}">
                <a16:creationId xmlns:a16="http://schemas.microsoft.com/office/drawing/2014/main" id="{F1746C71-9591-442C-9BF5-5483ED17D6A3}"/>
              </a:ext>
            </a:extLst>
          </p:cNvPr>
          <p:cNvSpPr txBox="1"/>
          <p:nvPr/>
        </p:nvSpPr>
        <p:spPr>
          <a:xfrm>
            <a:off x="5712897" y="608565"/>
            <a:ext cx="1640193" cy="369332"/>
          </a:xfrm>
          <a:prstGeom prst="rect">
            <a:avLst/>
          </a:prstGeom>
          <a:solidFill>
            <a:srgbClr val="D8D8EC"/>
          </a:solidFill>
        </p:spPr>
        <p:txBody>
          <a:bodyPr wrap="square" lIns="25400" tIns="12700" rIns="25400" bIns="12700" rtlCol="0">
            <a:spAutoFit/>
          </a:bodyPr>
          <a:lstStyle/>
          <a:p>
            <a:pPr algn="ctr"/>
            <a:r>
              <a:rPr lang="en-US" sz="1200" b="1" dirty="0">
                <a:solidFill>
                  <a:srgbClr val="0000FF"/>
                </a:solidFill>
                <a:latin typeface="Segoe Script" panose="020B0504020000000003" pitchFamily="34" charset="0"/>
              </a:rPr>
              <a:t>von Theodore</a:t>
            </a:r>
          </a:p>
        </p:txBody>
      </p:sp>
      <p:sp>
        <p:nvSpPr>
          <p:cNvPr id="4" name="TextBox 3">
            <a:extLst>
              <a:ext uri="{FF2B5EF4-FFF2-40B4-BE49-F238E27FC236}">
                <a16:creationId xmlns:a16="http://schemas.microsoft.com/office/drawing/2014/main" id="{AE4B9037-15AF-4610-87DA-AECE54797D80}"/>
              </a:ext>
            </a:extLst>
          </p:cNvPr>
          <p:cNvSpPr txBox="1"/>
          <p:nvPr/>
        </p:nvSpPr>
        <p:spPr>
          <a:xfrm>
            <a:off x="806516" y="1179128"/>
            <a:ext cx="6553200" cy="579646"/>
          </a:xfrm>
          <a:prstGeom prst="rect">
            <a:avLst/>
          </a:prstGeom>
          <a:noFill/>
        </p:spPr>
        <p:txBody>
          <a:bodyPr wrap="square" lIns="25400" tIns="12700" rIns="25400" bIns="12700" rtlCol="0">
            <a:spAutoFit/>
          </a:bodyPr>
          <a:lstStyle/>
          <a:p>
            <a:r>
              <a:rPr lang="en-US" sz="1200" i="1" dirty="0">
                <a:solidFill>
                  <a:srgbClr val="0000FF"/>
                </a:solidFill>
              </a:rPr>
              <a:t>Wie lautet die „vollständige Bezeichnung“ von SLK?</a:t>
            </a:r>
          </a:p>
          <a:p>
            <a:r>
              <a:rPr lang="de-DE" sz="1200" dirty="0">
                <a:solidFill>
                  <a:srgbClr val="0000FF"/>
                </a:solidFill>
              </a:rPr>
              <a:t>Superiore limbische Keratokonjunktivitis nach Theodore. Ich erwähne dies für den Fall, dass falls Sie diesen Begriff einmal sehen, dann auch wissen, dass es sich immer noch um SLK handelt</a:t>
            </a:r>
            <a:r>
              <a:rPr lang="en-US" sz="1200" dirty="0">
                <a:solidFill>
                  <a:srgbClr val="0000FF"/>
                </a:solidFill>
              </a:rPr>
              <a:t>.</a:t>
            </a:r>
          </a:p>
        </p:txBody>
      </p:sp>
    </p:spTree>
    <p:extLst>
      <p:ext uri="{BB962C8B-B14F-4D97-AF65-F5344CB8AC3E}">
        <p14:creationId xmlns:p14="http://schemas.microsoft.com/office/powerpoint/2010/main" val="199261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3340"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334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292641-E473-4D50-8524-15FE619ADDCC}" type="slidenum">
              <a:rPr lang="en-US" altLang="en-US" sz="1000"/>
              <a:t>20</a:t>
            </a:fld>
            <a:endParaRPr lang="en-US" altLang="en-US" sz="10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Rose</a:t>
                      </a:r>
                      <a:r>
                        <a:rPr kumimoji="0" lang="en-US" sz="1200" b="1" i="0" u="none" strike="noStrike" cap="none" normalizeH="0" baseline="0" dirty="0" err="1">
                          <a:ln>
                            <a:noFill/>
                          </a:ln>
                          <a:solidFill>
                            <a:srgbClr val="0000FF"/>
                          </a:solidFill>
                          <a:effectLst/>
                          <a:latin typeface="Arial" charset="0"/>
                        </a:rPr>
                        <a:t>-Bengal</a:t>
                      </a:r>
                      <a:r>
                        <a:rPr kumimoji="0" lang="en-US" sz="1200" b="1"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3340"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334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292641-E473-4D50-8524-15FE619ADDCC}" type="slidenum">
              <a:rPr lang="en-US" altLang="en-US" sz="1000"/>
              <a:t>21</a:t>
            </a:fld>
            <a:endParaRPr lang="en-US" altLang="en-US" sz="1000"/>
          </a:p>
        </p:txBody>
      </p:sp>
      <p:sp>
        <p:nvSpPr>
          <p:cNvPr id="2" name="TextBox 1">
            <a:extLst>
              <a:ext uri="{FF2B5EF4-FFF2-40B4-BE49-F238E27FC236}">
                <a16:creationId xmlns:a16="http://schemas.microsoft.com/office/drawing/2014/main" id="{A371DD40-EB4D-4E74-B334-183844228F0D}"/>
              </a:ext>
            </a:extLst>
          </p:cNvPr>
          <p:cNvSpPr txBox="1"/>
          <p:nvPr/>
        </p:nvSpPr>
        <p:spPr>
          <a:xfrm>
            <a:off x="990600" y="2819400"/>
            <a:ext cx="7239000" cy="2554545"/>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FF33FF"/>
                </a:solidFill>
              </a:rPr>
              <a:t>Was färbt Rose</a:t>
            </a:r>
            <a:r>
              <a:rPr lang="en-US" sz="1200" i="1" dirty="0" err="1">
                <a:solidFill>
                  <a:srgbClr val="FF33FF"/>
                </a:solidFill>
              </a:rPr>
              <a:t>-Bengal</a:t>
            </a:r>
            <a:r>
              <a:rPr lang="en-US" sz="1200" i="1" dirty="0">
                <a:solidFill>
                  <a:srgbClr val="FF33FF"/>
                </a:solidFill>
              </a:rPr>
              <a:t>?</a:t>
            </a:r>
            <a:endParaRPr lang="en-US" sz="1600" i="1" dirty="0">
              <a:solidFill>
                <a:schemeClr val="accent1">
                  <a:lumMod val="20000"/>
                  <a:lumOff val="80000"/>
                </a:schemeClr>
              </a:solidFill>
            </a:endParaRPr>
          </a:p>
          <a:p>
            <a:r>
              <a:rPr lang="en-US" sz="1200" dirty="0">
                <a:solidFill>
                  <a:schemeClr val="accent1">
                    <a:lumMod val="20000"/>
                    <a:lumOff val="80000"/>
                  </a:schemeClr>
                </a:solidFill>
              </a:rPr>
              <a:t>Im Buch </a:t>
            </a:r>
            <a:r>
              <a:rPr lang="en-US" sz="1200" i="1" dirty="0">
                <a:solidFill>
                  <a:schemeClr val="accent1">
                    <a:lumMod val="20000"/>
                    <a:lumOff val="80000"/>
                  </a:schemeClr>
                </a:solidFill>
              </a:rPr>
              <a:t>„The Cornea“ </a:t>
            </a:r>
            <a:r>
              <a:rPr lang="en-US" sz="1200" dirty="0">
                <a:solidFill>
                  <a:schemeClr val="accent1">
                    <a:lumMod val="20000"/>
                    <a:lumOff val="80000"/>
                  </a:schemeClr>
                </a:solidFill>
              </a:rPr>
              <a:t>heißt es, dass es Hornhaut- und Bindehautepithelzellen anfärbt, bei denen die „schützende Mucin-Schicht gestört ist“. Im Gegensatz dazu heißt es im Buch </a:t>
            </a:r>
            <a:r>
              <a:rPr lang="en-US" sz="1200" i="1" dirty="0">
                <a:solidFill>
                  <a:schemeClr val="accent1">
                    <a:lumMod val="20000"/>
                    <a:lumOff val="80000"/>
                  </a:schemeClr>
                </a:solidFill>
              </a:rPr>
              <a:t>„Fundamentals“</a:t>
            </a:r>
            <a:r>
              <a:rPr lang="en-US" sz="1200" dirty="0">
                <a:solidFill>
                  <a:schemeClr val="accent1">
                    <a:lumMod val="20000"/>
                    <a:lumOff val="80000"/>
                  </a:schemeClr>
                </a:solidFill>
              </a:rPr>
              <a:t>, dass es Epithelzellen anfärbt, die „abnormal und/oder devitalisiert“ sind.</a:t>
            </a:r>
          </a:p>
          <a:p>
            <a:endParaRPr lang="en-US" sz="1600" dirty="0">
              <a:solidFill>
                <a:schemeClr val="accent1">
                  <a:lumMod val="20000"/>
                  <a:lumOff val="80000"/>
                </a:schemeClr>
              </a:solidFill>
            </a:endParaRPr>
          </a:p>
          <a:p>
            <a:r>
              <a:rPr lang="en-US" sz="1200" i="1" dirty="0">
                <a:solidFill>
                  <a:schemeClr val="accent1">
                    <a:lumMod val="20000"/>
                    <a:lumOff val="80000"/>
                  </a:schemeClr>
                </a:solidFill>
              </a:rPr>
              <a:t>Ein anderer Farbstoff hat fast dieselben Eigenschaften. Welcher ist das?</a:t>
            </a:r>
          </a:p>
          <a:p>
            <a:r>
              <a:rPr lang="en-US" sz="1200" b="1" dirty="0" err="1">
                <a:solidFill>
                  <a:schemeClr val="accent1">
                    <a:lumMod val="20000"/>
                    <a:lumOff val="80000"/>
                  </a:schemeClr>
                </a:solidFill>
              </a:rPr>
              <a:t>Lissaming</a:t>
            </a:r>
            <a:r>
              <a:rPr lang="en-US" sz="1200" b="1" dirty="0">
                <a:solidFill>
                  <a:schemeClr val="accent1">
                    <a:lumMod val="20000"/>
                    <a:lumOff val="80000"/>
                  </a:schemeClr>
                </a:solidFill>
              </a:rPr>
              <a:t>rün</a:t>
            </a:r>
          </a:p>
          <a:p>
            <a:endParaRPr lang="en-US" sz="1600" b="1" i="1" dirty="0">
              <a:solidFill>
                <a:schemeClr val="accent1">
                  <a:lumMod val="20000"/>
                  <a:lumOff val="80000"/>
                </a:schemeClr>
              </a:solidFill>
            </a:endParaRPr>
          </a:p>
          <a:p>
            <a:r>
              <a:rPr lang="en-US" sz="1200" i="1" dirty="0">
                <a:solidFill>
                  <a:schemeClr val="accent1">
                    <a:lumMod val="20000"/>
                    <a:lumOff val="80000"/>
                  </a:schemeClr>
                </a:solidFill>
              </a:rPr>
              <a:t>Wird Lissamingrün auch bei der Diagnose und Behandlung von SLK verwendet?</a:t>
            </a:r>
          </a:p>
          <a:p>
            <a:r>
              <a:rPr lang="en-US" sz="1200" dirty="0">
                <a:solidFill>
                  <a:schemeClr val="accent1">
                    <a:lumMod val="20000"/>
                    <a:lumOff val="80000"/>
                  </a:schemeClr>
                </a:solidFill>
              </a:rPr>
              <a:t>Ja, das wird es tatsächlich</a:t>
            </a:r>
          </a:p>
        </p:txBody>
      </p:sp>
      <p:sp>
        <p:nvSpPr>
          <p:cNvPr id="3" name="Oval 2">
            <a:extLst>
              <a:ext uri="{FF2B5EF4-FFF2-40B4-BE49-F238E27FC236}">
                <a16:creationId xmlns:a16="http://schemas.microsoft.com/office/drawing/2014/main" id="{F97A9D0D-26E7-4E87-9860-78A595D9A48B}"/>
              </a:ext>
            </a:extLst>
          </p:cNvPr>
          <p:cNvSpPr/>
          <p:nvPr/>
        </p:nvSpPr>
        <p:spPr>
          <a:xfrm>
            <a:off x="3505200" y="2133600"/>
            <a:ext cx="22098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333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Group 2"/>
          <p:cNvGraphicFramePr>
            <a:graphicFrameLocks noGrp="1"/>
          </p:cNvGraphicFramePr>
          <p:nvPr>
            <p:extLst>
              <p:ext uri="{D42A27DB-BD31-4B8C-83A1-F6EECF244321}">
                <p14:modId xmlns:p14="http://schemas.microsoft.com/office/powerpoint/2010/main" val="2195106847"/>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Rose</a:t>
                      </a:r>
                      <a:r>
                        <a:rPr kumimoji="0" lang="en-US" sz="1200" b="1" i="0" u="none" strike="noStrike" cap="none" normalizeH="0" baseline="0" dirty="0" err="1">
                          <a:ln>
                            <a:noFill/>
                          </a:ln>
                          <a:solidFill>
                            <a:srgbClr val="0000FF"/>
                          </a:solidFill>
                          <a:effectLst/>
                          <a:latin typeface="Arial" charset="0"/>
                        </a:rPr>
                        <a:t>-Bengal</a:t>
                      </a:r>
                      <a:r>
                        <a:rPr kumimoji="0" lang="en-US" sz="1200" b="1"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3340"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334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292641-E473-4D50-8524-15FE619ADDCC}" type="slidenum">
              <a:rPr lang="en-US" altLang="en-US" sz="1000"/>
              <a:t>22</a:t>
            </a:fld>
            <a:endParaRPr lang="en-US" altLang="en-US" sz="1000"/>
          </a:p>
        </p:txBody>
      </p:sp>
      <p:sp>
        <p:nvSpPr>
          <p:cNvPr id="2" name="TextBox 1">
            <a:extLst>
              <a:ext uri="{FF2B5EF4-FFF2-40B4-BE49-F238E27FC236}">
                <a16:creationId xmlns:a16="http://schemas.microsoft.com/office/drawing/2014/main" id="{A371DD40-EB4D-4E74-B334-183844228F0D}"/>
              </a:ext>
            </a:extLst>
          </p:cNvPr>
          <p:cNvSpPr txBox="1"/>
          <p:nvPr/>
        </p:nvSpPr>
        <p:spPr>
          <a:xfrm>
            <a:off x="990600" y="2819400"/>
            <a:ext cx="7239000" cy="2554545"/>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FF33FF"/>
                </a:solidFill>
              </a:rPr>
              <a:t>Was färbt Rose</a:t>
            </a:r>
            <a:r>
              <a:rPr lang="en-US" sz="1200" i="1" dirty="0" err="1">
                <a:solidFill>
                  <a:srgbClr val="FF33FF"/>
                </a:solidFill>
              </a:rPr>
              <a:t>-Bengal</a:t>
            </a:r>
            <a:r>
              <a:rPr lang="en-US" sz="1200" i="1" dirty="0">
                <a:solidFill>
                  <a:srgbClr val="FF33FF"/>
                </a:solidFill>
              </a:rPr>
              <a:t>?</a:t>
            </a:r>
          </a:p>
          <a:p>
            <a:r>
              <a:rPr lang="en-US" sz="1200" dirty="0">
                <a:solidFill>
                  <a:srgbClr val="FF33FF"/>
                </a:solidFill>
              </a:rPr>
              <a:t>Im Buch </a:t>
            </a:r>
            <a:r>
              <a:rPr lang="en-US" sz="1200" i="1" dirty="0">
                <a:solidFill>
                  <a:srgbClr val="FF33FF"/>
                </a:solidFill>
              </a:rPr>
              <a:t>„The Cornea“ </a:t>
            </a:r>
            <a:r>
              <a:rPr lang="en-US" sz="1200" dirty="0">
                <a:solidFill>
                  <a:srgbClr val="FF33FF"/>
                </a:solidFill>
              </a:rPr>
              <a:t>heißt es, dass es Hornhaut- und Bindehautepithelzellen anfärbt, bei denen die „schützende Mucin-Schicht gestört ist“. </a:t>
            </a:r>
            <a:r>
              <a:rPr lang="en-US" sz="1200" dirty="0">
                <a:solidFill>
                  <a:schemeClr val="accent1">
                    <a:lumMod val="20000"/>
                    <a:lumOff val="80000"/>
                  </a:schemeClr>
                </a:solidFill>
              </a:rPr>
              <a:t>Im Gegensatz dazu heißt es im Buch </a:t>
            </a:r>
            <a:r>
              <a:rPr lang="en-US" sz="1200" i="1" dirty="0">
                <a:solidFill>
                  <a:schemeClr val="accent1">
                    <a:lumMod val="20000"/>
                    <a:lumOff val="80000"/>
                  </a:schemeClr>
                </a:solidFill>
              </a:rPr>
              <a:t>„Fundamentals“</a:t>
            </a:r>
            <a:r>
              <a:rPr lang="en-US" sz="1200" dirty="0">
                <a:solidFill>
                  <a:schemeClr val="accent1">
                    <a:lumMod val="20000"/>
                    <a:lumOff val="80000"/>
                  </a:schemeClr>
                </a:solidFill>
              </a:rPr>
              <a:t>, dass es Epithelzellen anfärbt, die „abnormal und/oder devitalisiert“ sind.</a:t>
            </a:r>
          </a:p>
          <a:p>
            <a:endParaRPr lang="en-US" sz="1600" dirty="0">
              <a:solidFill>
                <a:schemeClr val="accent1">
                  <a:lumMod val="20000"/>
                  <a:lumOff val="80000"/>
                </a:schemeClr>
              </a:solidFill>
            </a:endParaRPr>
          </a:p>
          <a:p>
            <a:r>
              <a:rPr lang="en-US" sz="1200" i="1" dirty="0">
                <a:solidFill>
                  <a:schemeClr val="accent1">
                    <a:lumMod val="20000"/>
                    <a:lumOff val="80000"/>
                  </a:schemeClr>
                </a:solidFill>
              </a:rPr>
              <a:t>Ein anderer Farbstoff hat fast dieselben Eigenschaften. Welcher ist das?</a:t>
            </a:r>
          </a:p>
          <a:p>
            <a:r>
              <a:rPr lang="en-US" sz="1200" b="1" dirty="0" err="1">
                <a:solidFill>
                  <a:schemeClr val="accent1">
                    <a:lumMod val="20000"/>
                    <a:lumOff val="80000"/>
                  </a:schemeClr>
                </a:solidFill>
              </a:rPr>
              <a:t>Lissaming</a:t>
            </a:r>
            <a:r>
              <a:rPr lang="en-US" sz="1200" b="1" dirty="0">
                <a:solidFill>
                  <a:schemeClr val="accent1">
                    <a:lumMod val="20000"/>
                    <a:lumOff val="80000"/>
                  </a:schemeClr>
                </a:solidFill>
              </a:rPr>
              <a:t>rün</a:t>
            </a:r>
          </a:p>
          <a:p>
            <a:endParaRPr lang="en-US" sz="1600" b="1" i="1" dirty="0">
              <a:solidFill>
                <a:schemeClr val="accent1">
                  <a:lumMod val="20000"/>
                  <a:lumOff val="80000"/>
                </a:schemeClr>
              </a:solidFill>
            </a:endParaRPr>
          </a:p>
          <a:p>
            <a:r>
              <a:rPr lang="en-US" sz="1200" i="1" dirty="0">
                <a:solidFill>
                  <a:schemeClr val="accent1">
                    <a:lumMod val="20000"/>
                    <a:lumOff val="80000"/>
                  </a:schemeClr>
                </a:solidFill>
              </a:rPr>
              <a:t>Wird Lissamingrün auch bei der Diagnose und Behandlung von SLK verwendet?</a:t>
            </a:r>
          </a:p>
          <a:p>
            <a:r>
              <a:rPr lang="en-US" sz="1200" dirty="0">
                <a:solidFill>
                  <a:schemeClr val="accent1">
                    <a:lumMod val="20000"/>
                    <a:lumOff val="80000"/>
                  </a:schemeClr>
                </a:solidFill>
              </a:rPr>
              <a:t>Ja, das wird es tatsächlich</a:t>
            </a:r>
          </a:p>
        </p:txBody>
      </p:sp>
      <p:sp>
        <p:nvSpPr>
          <p:cNvPr id="3" name="Oval 2">
            <a:extLst>
              <a:ext uri="{FF2B5EF4-FFF2-40B4-BE49-F238E27FC236}">
                <a16:creationId xmlns:a16="http://schemas.microsoft.com/office/drawing/2014/main" id="{F97A9D0D-26E7-4E87-9860-78A595D9A48B}"/>
              </a:ext>
            </a:extLst>
          </p:cNvPr>
          <p:cNvSpPr/>
          <p:nvPr/>
        </p:nvSpPr>
        <p:spPr>
          <a:xfrm>
            <a:off x="3505200" y="2133600"/>
            <a:ext cx="22098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6774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Rose</a:t>
                      </a:r>
                      <a:r>
                        <a:rPr kumimoji="0" lang="en-US" sz="1200" b="1" i="0" u="none" strike="noStrike" cap="none" normalizeH="0" baseline="0" dirty="0" err="1">
                          <a:ln>
                            <a:noFill/>
                          </a:ln>
                          <a:solidFill>
                            <a:srgbClr val="0000FF"/>
                          </a:solidFill>
                          <a:effectLst/>
                          <a:latin typeface="Arial" charset="0"/>
                        </a:rPr>
                        <a:t>-Bengal</a:t>
                      </a:r>
                      <a:r>
                        <a:rPr kumimoji="0" lang="en-US" sz="1200" b="1"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CCFFCC"/>
                          </a:solidFill>
                          <a:effectLst/>
                          <a:latin typeface="Arial" charset="0"/>
                        </a:rPr>
                        <a:t>Filamente</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im</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oberen</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Bereich</a:t>
                      </a:r>
                      <a:endParaRPr kumimoji="0" lang="en-US" sz="1200" b="0"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3340"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334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292641-E473-4D50-8524-15FE619ADDCC}" type="slidenum">
              <a:rPr lang="en-US" altLang="en-US" sz="1000"/>
              <a:t>23</a:t>
            </a:fld>
            <a:endParaRPr lang="en-US" altLang="en-US" sz="1000"/>
          </a:p>
        </p:txBody>
      </p:sp>
      <p:sp>
        <p:nvSpPr>
          <p:cNvPr id="2" name="TextBox 1">
            <a:extLst>
              <a:ext uri="{FF2B5EF4-FFF2-40B4-BE49-F238E27FC236}">
                <a16:creationId xmlns:a16="http://schemas.microsoft.com/office/drawing/2014/main" id="{A371DD40-EB4D-4E74-B334-183844228F0D}"/>
              </a:ext>
            </a:extLst>
          </p:cNvPr>
          <p:cNvSpPr txBox="1"/>
          <p:nvPr/>
        </p:nvSpPr>
        <p:spPr>
          <a:xfrm>
            <a:off x="990600" y="2819400"/>
            <a:ext cx="7239000" cy="2554545"/>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FF33FF"/>
                </a:solidFill>
              </a:rPr>
              <a:t>Was färbt Rose</a:t>
            </a:r>
            <a:r>
              <a:rPr lang="en-US" sz="1200" i="1" dirty="0" err="1">
                <a:solidFill>
                  <a:srgbClr val="FF33FF"/>
                </a:solidFill>
              </a:rPr>
              <a:t>-Bengal</a:t>
            </a:r>
            <a:r>
              <a:rPr lang="en-US" sz="1200" i="1" dirty="0">
                <a:solidFill>
                  <a:srgbClr val="FF33FF"/>
                </a:solidFill>
              </a:rPr>
              <a:t>?</a:t>
            </a:r>
          </a:p>
          <a:p>
            <a:r>
              <a:rPr lang="en-US" sz="1200" dirty="0">
                <a:solidFill>
                  <a:srgbClr val="FF33FF"/>
                </a:solidFill>
              </a:rPr>
              <a:t>Im Buch </a:t>
            </a:r>
            <a:r>
              <a:rPr lang="en-US" sz="1200" i="1" dirty="0">
                <a:solidFill>
                  <a:srgbClr val="FF33FF"/>
                </a:solidFill>
              </a:rPr>
              <a:t>„The Cornea“ </a:t>
            </a:r>
            <a:r>
              <a:rPr lang="en-US" sz="1200" dirty="0">
                <a:solidFill>
                  <a:srgbClr val="FF33FF"/>
                </a:solidFill>
              </a:rPr>
              <a:t>heißt es, dass es Hornhaut- und Bindehautepithelzellen anfärbt, bei denen die „schützende Mucin-Schicht gestört ist“. Im Gegensatz dazu heißt es im Buch </a:t>
            </a:r>
            <a:r>
              <a:rPr lang="en-US" sz="1200" i="1" dirty="0">
                <a:solidFill>
                  <a:srgbClr val="FF33FF"/>
                </a:solidFill>
              </a:rPr>
              <a:t>„Fundamentals“</a:t>
            </a:r>
            <a:r>
              <a:rPr lang="en-US" sz="1200" dirty="0">
                <a:solidFill>
                  <a:srgbClr val="FF33FF"/>
                </a:solidFill>
              </a:rPr>
              <a:t>, dass es Epithelzellen anfärbt, die „abnormal und/oder devitalisiert“ sind.</a:t>
            </a:r>
          </a:p>
          <a:p>
            <a:endParaRPr lang="en-US" sz="1600" dirty="0">
              <a:solidFill>
                <a:schemeClr val="accent1">
                  <a:lumMod val="20000"/>
                  <a:lumOff val="80000"/>
                </a:schemeClr>
              </a:solidFill>
            </a:endParaRPr>
          </a:p>
          <a:p>
            <a:r>
              <a:rPr lang="en-US" sz="1200" i="1" dirty="0">
                <a:solidFill>
                  <a:schemeClr val="accent1">
                    <a:lumMod val="20000"/>
                    <a:lumOff val="80000"/>
                  </a:schemeClr>
                </a:solidFill>
              </a:rPr>
              <a:t>Ein anderer Farbstoff hat fast dieselben Eigenschaften. Welcher ist das?</a:t>
            </a:r>
          </a:p>
          <a:p>
            <a:r>
              <a:rPr lang="en-US" sz="1200" b="1" dirty="0" err="1">
                <a:solidFill>
                  <a:schemeClr val="accent1">
                    <a:lumMod val="20000"/>
                    <a:lumOff val="80000"/>
                  </a:schemeClr>
                </a:solidFill>
              </a:rPr>
              <a:t>Lissaming</a:t>
            </a:r>
            <a:r>
              <a:rPr lang="en-US" sz="1200" b="1" dirty="0">
                <a:solidFill>
                  <a:schemeClr val="accent1">
                    <a:lumMod val="20000"/>
                    <a:lumOff val="80000"/>
                  </a:schemeClr>
                </a:solidFill>
              </a:rPr>
              <a:t>rün</a:t>
            </a:r>
          </a:p>
          <a:p>
            <a:endParaRPr lang="en-US" sz="1600" b="1" i="1" dirty="0">
              <a:solidFill>
                <a:schemeClr val="accent1">
                  <a:lumMod val="20000"/>
                  <a:lumOff val="80000"/>
                </a:schemeClr>
              </a:solidFill>
            </a:endParaRPr>
          </a:p>
          <a:p>
            <a:r>
              <a:rPr lang="en-US" sz="1200" i="1" dirty="0">
                <a:solidFill>
                  <a:schemeClr val="accent1">
                    <a:lumMod val="20000"/>
                    <a:lumOff val="80000"/>
                  </a:schemeClr>
                </a:solidFill>
              </a:rPr>
              <a:t>Wird Lissamingrün auch bei der Diagnose und Behandlung von SLK verwendet?</a:t>
            </a:r>
          </a:p>
          <a:p>
            <a:r>
              <a:rPr lang="en-US" sz="1200" dirty="0">
                <a:solidFill>
                  <a:schemeClr val="accent1">
                    <a:lumMod val="20000"/>
                    <a:lumOff val="80000"/>
                  </a:schemeClr>
                </a:solidFill>
              </a:rPr>
              <a:t>Ja, das wird es tatsächlich</a:t>
            </a:r>
          </a:p>
        </p:txBody>
      </p:sp>
      <p:sp>
        <p:nvSpPr>
          <p:cNvPr id="3" name="Oval 2">
            <a:extLst>
              <a:ext uri="{FF2B5EF4-FFF2-40B4-BE49-F238E27FC236}">
                <a16:creationId xmlns:a16="http://schemas.microsoft.com/office/drawing/2014/main" id="{F97A9D0D-26E7-4E87-9860-78A595D9A48B}"/>
              </a:ext>
            </a:extLst>
          </p:cNvPr>
          <p:cNvSpPr/>
          <p:nvPr/>
        </p:nvSpPr>
        <p:spPr>
          <a:xfrm>
            <a:off x="3505200" y="2133600"/>
            <a:ext cx="22098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2610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711CD-0E35-43A2-8056-4356BDB19E66}"/>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24</a:t>
            </a:fld>
            <a:endParaRPr lang="en-US" altLang="en-US"/>
          </a:p>
        </p:txBody>
      </p:sp>
      <p:sp>
        <p:nvSpPr>
          <p:cNvPr id="5" name="TextBox 4">
            <a:extLst>
              <a:ext uri="{FF2B5EF4-FFF2-40B4-BE49-F238E27FC236}">
                <a16:creationId xmlns:a16="http://schemas.microsoft.com/office/drawing/2014/main" id="{5246A803-D47B-4F76-8F34-03F7022F38AE}"/>
              </a:ext>
            </a:extLst>
          </p:cNvPr>
          <p:cNvSpPr txBox="1"/>
          <p:nvPr/>
        </p:nvSpPr>
        <p:spPr>
          <a:xfrm>
            <a:off x="2655855" y="6172200"/>
            <a:ext cx="3749745" cy="369332"/>
          </a:xfrm>
          <a:prstGeom prst="rect">
            <a:avLst/>
          </a:prstGeom>
          <a:noFill/>
        </p:spPr>
        <p:txBody>
          <a:bodyPr wrap="square" lIns="25400" tIns="12700" rIns="25400" bIns="12700" rtlCol="0">
            <a:spAutoFit/>
          </a:bodyPr>
          <a:lstStyle/>
          <a:p>
            <a:pPr algn="ctr"/>
            <a:r>
              <a:rPr lang="en-US" sz="1200" dirty="0"/>
              <a:t>SLK: Färbung mit Rose </a:t>
            </a:r>
            <a:r>
              <a:rPr lang="en-US" sz="1200" dirty="0" err="1"/>
              <a:t>Bengal</a:t>
            </a:r>
            <a:r>
              <a:rPr lang="en-US" sz="1200" dirty="0"/>
              <a:t> im oberen Bereich</a:t>
            </a:r>
          </a:p>
        </p:txBody>
      </p:sp>
      <p:sp>
        <p:nvSpPr>
          <p:cNvPr id="6" name="Text Box 28">
            <a:extLst>
              <a:ext uri="{FF2B5EF4-FFF2-40B4-BE49-F238E27FC236}">
                <a16:creationId xmlns:a16="http://schemas.microsoft.com/office/drawing/2014/main" id="{342234E0-8B1B-4DD8-91F9-21803697A562}"/>
              </a:ext>
            </a:extLst>
          </p:cNvPr>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pic>
        <p:nvPicPr>
          <p:cNvPr id="1026" name="Picture 2">
            <a:extLst>
              <a:ext uri="{FF2B5EF4-FFF2-40B4-BE49-F238E27FC236}">
                <a16:creationId xmlns:a16="http://schemas.microsoft.com/office/drawing/2014/main" id="{9AA5BAD6-8D58-E35A-524A-A284E6B1F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8800"/>
            <a:ext cx="9014981" cy="28241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04F5A83-4F84-D249-1FA7-16A5128CA010}"/>
              </a:ext>
            </a:extLst>
          </p:cNvPr>
          <p:cNvSpPr txBox="1"/>
          <p:nvPr/>
        </p:nvSpPr>
        <p:spPr>
          <a:xfrm>
            <a:off x="1447799" y="4827805"/>
            <a:ext cx="6553201" cy="584775"/>
          </a:xfrm>
          <a:prstGeom prst="rect">
            <a:avLst/>
          </a:prstGeom>
          <a:noFill/>
        </p:spPr>
        <p:txBody>
          <a:bodyPr wrap="square" lIns="25400" tIns="12700" rIns="25400" bIns="12700" rtlCol="0">
            <a:spAutoFit/>
          </a:bodyPr>
          <a:lstStyle/>
          <a:p>
            <a:r>
              <a:rPr lang="en-US" sz="1200" i="0" dirty="0">
                <a:solidFill>
                  <a:srgbClr val="000000"/>
                </a:solidFill>
                <a:effectLst/>
                <a:latin typeface="+mn-lt"/>
              </a:rPr>
              <a:t>Superiore limbische Keratokonjunktivitis. </a:t>
            </a:r>
            <a:r>
              <a:rPr lang="en-US" sz="1200" i="1" dirty="0">
                <a:solidFill>
                  <a:srgbClr val="000000"/>
                </a:solidFill>
                <a:effectLst/>
                <a:latin typeface="+mn-lt"/>
              </a:rPr>
              <a:t>A</a:t>
            </a:r>
            <a:r>
              <a:rPr lang="en-US" sz="1200" i="0" dirty="0">
                <a:solidFill>
                  <a:srgbClr val="000000"/>
                </a:solidFill>
                <a:effectLst/>
                <a:latin typeface="+mn-lt"/>
              </a:rPr>
              <a:t>, Hyperämie der oberen Bindehaut.</a:t>
            </a:r>
          </a:p>
          <a:p>
            <a:r>
              <a:rPr lang="en-US" sz="1200" i="1" dirty="0">
                <a:solidFill>
                  <a:srgbClr val="FF33FF"/>
                </a:solidFill>
                <a:effectLst/>
                <a:latin typeface="+mn-lt"/>
              </a:rPr>
              <a:t>B</a:t>
            </a:r>
            <a:r>
              <a:rPr lang="en-US" sz="1200" i="0" dirty="0">
                <a:solidFill>
                  <a:srgbClr val="FF33FF"/>
                </a:solidFill>
                <a:effectLst/>
                <a:latin typeface="+mn-lt"/>
              </a:rPr>
              <a:t>, Rose</a:t>
            </a:r>
            <a:r>
              <a:rPr lang="en-US" sz="1200" i="0" dirty="0" err="1">
                <a:solidFill>
                  <a:srgbClr val="FF33FF"/>
                </a:solidFill>
                <a:effectLst/>
                <a:latin typeface="+mn-lt"/>
              </a:rPr>
              <a:t>-Bengal</a:t>
            </a:r>
            <a:r>
              <a:rPr lang="en-US" sz="1200" i="0" dirty="0">
                <a:solidFill>
                  <a:srgbClr val="FF33FF"/>
                </a:solidFill>
                <a:effectLst/>
                <a:latin typeface="+mn-lt"/>
              </a:rPr>
              <a:t>-Färbung im oberen Bereich.</a:t>
            </a:r>
          </a:p>
        </p:txBody>
      </p:sp>
    </p:spTree>
    <p:extLst>
      <p:ext uri="{BB962C8B-B14F-4D97-AF65-F5344CB8AC3E}">
        <p14:creationId xmlns:p14="http://schemas.microsoft.com/office/powerpoint/2010/main" val="958638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711CD-0E35-43A2-8056-4356BDB19E66}"/>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25</a:t>
            </a:fld>
            <a:endParaRPr lang="en-US" altLang="en-US"/>
          </a:p>
        </p:txBody>
      </p:sp>
      <p:pic>
        <p:nvPicPr>
          <p:cNvPr id="4" name="Picture 3">
            <a:extLst>
              <a:ext uri="{FF2B5EF4-FFF2-40B4-BE49-F238E27FC236}">
                <a16:creationId xmlns:a16="http://schemas.microsoft.com/office/drawing/2014/main" id="{5711A836-9AE0-4AA2-A139-A5BE4CB26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1210627"/>
            <a:ext cx="6477000" cy="4436745"/>
          </a:xfrm>
          <a:prstGeom prst="rect">
            <a:avLst/>
          </a:prstGeom>
        </p:spPr>
      </p:pic>
      <p:sp>
        <p:nvSpPr>
          <p:cNvPr id="5" name="TextBox 4">
            <a:extLst>
              <a:ext uri="{FF2B5EF4-FFF2-40B4-BE49-F238E27FC236}">
                <a16:creationId xmlns:a16="http://schemas.microsoft.com/office/drawing/2014/main" id="{5246A803-D47B-4F76-8F34-03F7022F38AE}"/>
              </a:ext>
            </a:extLst>
          </p:cNvPr>
          <p:cNvSpPr txBox="1"/>
          <p:nvPr/>
        </p:nvSpPr>
        <p:spPr>
          <a:xfrm>
            <a:off x="2655855" y="6172200"/>
            <a:ext cx="3749745" cy="369332"/>
          </a:xfrm>
          <a:prstGeom prst="rect">
            <a:avLst/>
          </a:prstGeom>
          <a:noFill/>
        </p:spPr>
        <p:txBody>
          <a:bodyPr wrap="square" lIns="25400" tIns="12700" rIns="25400" bIns="12700" rtlCol="0">
            <a:spAutoFit/>
          </a:bodyPr>
          <a:lstStyle/>
          <a:p>
            <a:pPr algn="ctr"/>
            <a:r>
              <a:rPr lang="en-US" sz="1200" dirty="0">
                <a:solidFill>
                  <a:srgbClr val="FF33FF"/>
                </a:solidFill>
              </a:rPr>
              <a:t>SLK: Färbung mit Rose </a:t>
            </a:r>
            <a:r>
              <a:rPr lang="en-US" sz="1200" dirty="0" err="1">
                <a:solidFill>
                  <a:srgbClr val="FF33FF"/>
                </a:solidFill>
              </a:rPr>
              <a:t>Bengal</a:t>
            </a:r>
            <a:r>
              <a:rPr lang="en-US" sz="1200" dirty="0">
                <a:solidFill>
                  <a:srgbClr val="FF33FF"/>
                </a:solidFill>
              </a:rPr>
              <a:t> im oberen Bereich</a:t>
            </a:r>
          </a:p>
        </p:txBody>
      </p:sp>
      <p:sp>
        <p:nvSpPr>
          <p:cNvPr id="6" name="Text Box 28">
            <a:extLst>
              <a:ext uri="{FF2B5EF4-FFF2-40B4-BE49-F238E27FC236}">
                <a16:creationId xmlns:a16="http://schemas.microsoft.com/office/drawing/2014/main" id="{342234E0-8B1B-4DD8-91F9-21803697A562}"/>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Tree>
    <p:extLst>
      <p:ext uri="{BB962C8B-B14F-4D97-AF65-F5344CB8AC3E}">
        <p14:creationId xmlns:p14="http://schemas.microsoft.com/office/powerpoint/2010/main" val="4104974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Rose</a:t>
                      </a:r>
                      <a:r>
                        <a:rPr kumimoji="0" lang="en-US" sz="1200" b="1" i="0" u="none" strike="noStrike" cap="none" normalizeH="0" baseline="0" dirty="0" err="1">
                          <a:ln>
                            <a:noFill/>
                          </a:ln>
                          <a:solidFill>
                            <a:srgbClr val="0000FF"/>
                          </a:solidFill>
                          <a:effectLst/>
                          <a:latin typeface="Arial" charset="0"/>
                        </a:rPr>
                        <a:t>-Bengal</a:t>
                      </a:r>
                      <a:r>
                        <a:rPr kumimoji="0" lang="en-US" sz="1200" b="1"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CCFFCC"/>
                          </a:solidFill>
                          <a:effectLst/>
                          <a:latin typeface="Arial" charset="0"/>
                        </a:rPr>
                        <a:t>Filamente</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im</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oberen</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Bereich</a:t>
                      </a:r>
                      <a:endParaRPr kumimoji="0" lang="en-US" sz="1200" b="0"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3340"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334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292641-E473-4D50-8524-15FE619ADDCC}" type="slidenum">
              <a:rPr lang="en-US" altLang="en-US" sz="1000"/>
              <a:t>26</a:t>
            </a:fld>
            <a:endParaRPr lang="en-US" altLang="en-US" sz="1000"/>
          </a:p>
        </p:txBody>
      </p:sp>
      <p:sp>
        <p:nvSpPr>
          <p:cNvPr id="2" name="TextBox 1">
            <a:extLst>
              <a:ext uri="{FF2B5EF4-FFF2-40B4-BE49-F238E27FC236}">
                <a16:creationId xmlns:a16="http://schemas.microsoft.com/office/drawing/2014/main" id="{A371DD40-EB4D-4E74-B334-183844228F0D}"/>
              </a:ext>
            </a:extLst>
          </p:cNvPr>
          <p:cNvSpPr txBox="1"/>
          <p:nvPr/>
        </p:nvSpPr>
        <p:spPr>
          <a:xfrm>
            <a:off x="990600" y="2819400"/>
            <a:ext cx="7239000" cy="2554545"/>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FF33FF"/>
                </a:solidFill>
              </a:rPr>
              <a:t>Was färbt Rose</a:t>
            </a:r>
            <a:r>
              <a:rPr lang="en-US" sz="1200" i="1" dirty="0" err="1">
                <a:solidFill>
                  <a:srgbClr val="FF33FF"/>
                </a:solidFill>
              </a:rPr>
              <a:t>-Bengal</a:t>
            </a:r>
            <a:r>
              <a:rPr lang="en-US" sz="1200" i="1" dirty="0">
                <a:solidFill>
                  <a:srgbClr val="FF33FF"/>
                </a:solidFill>
              </a:rPr>
              <a:t>?</a:t>
            </a:r>
          </a:p>
          <a:p>
            <a:r>
              <a:rPr lang="en-US" sz="1200" dirty="0">
                <a:solidFill>
                  <a:srgbClr val="FF33FF"/>
                </a:solidFill>
              </a:rPr>
              <a:t>Im Buch </a:t>
            </a:r>
            <a:r>
              <a:rPr lang="en-US" sz="1200" i="1" dirty="0">
                <a:solidFill>
                  <a:srgbClr val="FF33FF"/>
                </a:solidFill>
              </a:rPr>
              <a:t>„The Cornea“ </a:t>
            </a:r>
            <a:r>
              <a:rPr lang="en-US" sz="1200" dirty="0">
                <a:solidFill>
                  <a:srgbClr val="FF33FF"/>
                </a:solidFill>
              </a:rPr>
              <a:t>heißt es, dass es Hornhaut- und Bindehautepithelzellen anfärbt, bei denen die „schützende Mucin-Schicht gestört ist“. Im Gegensatz dazu heißt es im Buch </a:t>
            </a:r>
            <a:r>
              <a:rPr lang="en-US" sz="1200" i="1" dirty="0">
                <a:solidFill>
                  <a:srgbClr val="FF33FF"/>
                </a:solidFill>
              </a:rPr>
              <a:t>„Fundamentals“</a:t>
            </a:r>
            <a:r>
              <a:rPr lang="en-US" sz="1200" dirty="0">
                <a:solidFill>
                  <a:srgbClr val="FF33FF"/>
                </a:solidFill>
              </a:rPr>
              <a:t>, dass es Epithelzellen anfärbt, die „abnormal und/oder devitalisiert“ sind.</a:t>
            </a:r>
          </a:p>
          <a:p>
            <a:endParaRPr lang="en-US" sz="1600" dirty="0">
              <a:solidFill>
                <a:srgbClr val="0000FF"/>
              </a:solidFill>
            </a:endParaRPr>
          </a:p>
          <a:p>
            <a:r>
              <a:rPr lang="en-US" sz="1200" i="1" dirty="0"/>
              <a:t>Ein anderer Farbstoff hat fast dieselben Eigenschaften. Welcher ist das?</a:t>
            </a:r>
          </a:p>
          <a:p>
            <a:r>
              <a:rPr lang="en-US" sz="1200" b="1" dirty="0" err="1">
                <a:solidFill>
                  <a:schemeClr val="accent1">
                    <a:lumMod val="20000"/>
                    <a:lumOff val="80000"/>
                  </a:schemeClr>
                </a:solidFill>
              </a:rPr>
              <a:t>Lissaming</a:t>
            </a:r>
            <a:r>
              <a:rPr lang="en-US" sz="1200" b="1" dirty="0">
                <a:solidFill>
                  <a:schemeClr val="accent1">
                    <a:lumMod val="20000"/>
                    <a:lumOff val="80000"/>
                  </a:schemeClr>
                </a:solidFill>
              </a:rPr>
              <a:t>rün</a:t>
            </a:r>
          </a:p>
          <a:p>
            <a:endParaRPr lang="en-US" sz="1600" b="1" i="1" dirty="0">
              <a:solidFill>
                <a:schemeClr val="accent1">
                  <a:lumMod val="20000"/>
                  <a:lumOff val="80000"/>
                </a:schemeClr>
              </a:solidFill>
            </a:endParaRPr>
          </a:p>
          <a:p>
            <a:r>
              <a:rPr lang="en-US" sz="1200" i="1" dirty="0">
                <a:solidFill>
                  <a:schemeClr val="accent1">
                    <a:lumMod val="20000"/>
                    <a:lumOff val="80000"/>
                  </a:schemeClr>
                </a:solidFill>
              </a:rPr>
              <a:t>Wird Lissamingrün auch bei der Diagnose und Behandlung von SLK verwendet?</a:t>
            </a:r>
          </a:p>
          <a:p>
            <a:r>
              <a:rPr lang="en-US" sz="1200" dirty="0">
                <a:solidFill>
                  <a:schemeClr val="accent1">
                    <a:lumMod val="20000"/>
                    <a:lumOff val="80000"/>
                  </a:schemeClr>
                </a:solidFill>
              </a:rPr>
              <a:t>Ja, das wird es tatsächlich</a:t>
            </a:r>
          </a:p>
        </p:txBody>
      </p:sp>
      <p:sp>
        <p:nvSpPr>
          <p:cNvPr id="3" name="Oval 2">
            <a:extLst>
              <a:ext uri="{FF2B5EF4-FFF2-40B4-BE49-F238E27FC236}">
                <a16:creationId xmlns:a16="http://schemas.microsoft.com/office/drawing/2014/main" id="{F97A9D0D-26E7-4E87-9860-78A595D9A48B}"/>
              </a:ext>
            </a:extLst>
          </p:cNvPr>
          <p:cNvSpPr/>
          <p:nvPr/>
        </p:nvSpPr>
        <p:spPr>
          <a:xfrm>
            <a:off x="3505200" y="2133600"/>
            <a:ext cx="22098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0361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Rose</a:t>
                      </a:r>
                      <a:r>
                        <a:rPr kumimoji="0" lang="en-US" sz="1200" b="1" i="0" u="none" strike="noStrike" cap="none" normalizeH="0" baseline="0" dirty="0" err="1">
                          <a:ln>
                            <a:noFill/>
                          </a:ln>
                          <a:solidFill>
                            <a:srgbClr val="0000FF"/>
                          </a:solidFill>
                          <a:effectLst/>
                          <a:latin typeface="Arial" charset="0"/>
                        </a:rPr>
                        <a:t>-Bengal</a:t>
                      </a:r>
                      <a:r>
                        <a:rPr kumimoji="0" lang="en-US" sz="1200" b="1"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3340"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334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292641-E473-4D50-8524-15FE619ADDCC}" type="slidenum">
              <a:rPr lang="en-US" altLang="en-US" sz="1000"/>
              <a:t>27</a:t>
            </a:fld>
            <a:endParaRPr lang="en-US" altLang="en-US" sz="1000"/>
          </a:p>
        </p:txBody>
      </p:sp>
      <p:sp>
        <p:nvSpPr>
          <p:cNvPr id="2" name="TextBox 1">
            <a:extLst>
              <a:ext uri="{FF2B5EF4-FFF2-40B4-BE49-F238E27FC236}">
                <a16:creationId xmlns:a16="http://schemas.microsoft.com/office/drawing/2014/main" id="{A371DD40-EB4D-4E74-B334-183844228F0D}"/>
              </a:ext>
            </a:extLst>
          </p:cNvPr>
          <p:cNvSpPr txBox="1"/>
          <p:nvPr/>
        </p:nvSpPr>
        <p:spPr>
          <a:xfrm>
            <a:off x="990600" y="2819400"/>
            <a:ext cx="7239000" cy="2554545"/>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FF33FF"/>
                </a:solidFill>
              </a:rPr>
              <a:t>Was färbt Rose</a:t>
            </a:r>
            <a:r>
              <a:rPr lang="en-US" sz="1200" i="1" dirty="0" err="1">
                <a:solidFill>
                  <a:srgbClr val="FF33FF"/>
                </a:solidFill>
              </a:rPr>
              <a:t>-Bengal</a:t>
            </a:r>
            <a:r>
              <a:rPr lang="en-US" sz="1200" i="1" dirty="0">
                <a:solidFill>
                  <a:srgbClr val="FF33FF"/>
                </a:solidFill>
              </a:rPr>
              <a:t>?</a:t>
            </a:r>
          </a:p>
          <a:p>
            <a:r>
              <a:rPr lang="en-US" sz="1200" dirty="0">
                <a:solidFill>
                  <a:srgbClr val="FF33FF"/>
                </a:solidFill>
              </a:rPr>
              <a:t>Im Buch </a:t>
            </a:r>
            <a:r>
              <a:rPr lang="en-US" sz="1200" i="1" dirty="0">
                <a:solidFill>
                  <a:srgbClr val="FF33FF"/>
                </a:solidFill>
              </a:rPr>
              <a:t>„The Cornea“ </a:t>
            </a:r>
            <a:r>
              <a:rPr lang="en-US" sz="1200" dirty="0">
                <a:solidFill>
                  <a:srgbClr val="FF33FF"/>
                </a:solidFill>
              </a:rPr>
              <a:t>heißt es, dass es Hornhaut- und Bindehautepithelzellen anfärbt, bei denen die „schützende Mucin-Schicht gestört ist“. Im Gegensatz dazu heißt es im Buch </a:t>
            </a:r>
            <a:r>
              <a:rPr lang="en-US" sz="1200" i="1" dirty="0">
                <a:solidFill>
                  <a:srgbClr val="FF33FF"/>
                </a:solidFill>
              </a:rPr>
              <a:t>„Fundamentals“</a:t>
            </a:r>
            <a:r>
              <a:rPr lang="en-US" sz="1200" dirty="0">
                <a:solidFill>
                  <a:srgbClr val="FF33FF"/>
                </a:solidFill>
              </a:rPr>
              <a:t>, dass es Epithelzellen anfärbt, die „abnormal und/oder devitalisiert“ sind.</a:t>
            </a:r>
          </a:p>
          <a:p>
            <a:endParaRPr lang="en-US" sz="1600" dirty="0">
              <a:solidFill>
                <a:srgbClr val="0000FF"/>
              </a:solidFill>
            </a:endParaRPr>
          </a:p>
          <a:p>
            <a:r>
              <a:rPr lang="en-US" sz="1200" i="1" dirty="0"/>
              <a:t>Ein anderer Farbstoff hat fast dieselben Eigenschaften. Welcher ist das?</a:t>
            </a:r>
          </a:p>
          <a:p>
            <a:r>
              <a:rPr lang="en-US" sz="1200" b="1" dirty="0" err="1">
                <a:solidFill>
                  <a:srgbClr val="00B050"/>
                </a:solidFill>
              </a:rPr>
              <a:t>Lissaming</a:t>
            </a:r>
            <a:r>
              <a:rPr lang="en-US" sz="1200" b="1" dirty="0">
                <a:solidFill>
                  <a:srgbClr val="00B050"/>
                </a:solidFill>
              </a:rPr>
              <a:t>rün</a:t>
            </a:r>
            <a:endParaRPr lang="en-US" sz="1600" b="1" dirty="0">
              <a:solidFill>
                <a:schemeClr val="accent1">
                  <a:lumMod val="20000"/>
                  <a:lumOff val="80000"/>
                </a:schemeClr>
              </a:solidFill>
            </a:endParaRPr>
          </a:p>
          <a:p>
            <a:endParaRPr lang="en-US" sz="1600" b="1" i="1" dirty="0">
              <a:solidFill>
                <a:schemeClr val="accent1">
                  <a:lumMod val="20000"/>
                  <a:lumOff val="80000"/>
                </a:schemeClr>
              </a:solidFill>
            </a:endParaRPr>
          </a:p>
          <a:p>
            <a:r>
              <a:rPr lang="en-US" sz="1200" i="1" dirty="0">
                <a:solidFill>
                  <a:schemeClr val="accent1">
                    <a:lumMod val="20000"/>
                    <a:lumOff val="80000"/>
                  </a:schemeClr>
                </a:solidFill>
              </a:rPr>
              <a:t>Wird Lissamingrün auch bei der Diagnose und Behandlung von SLK verwendet?</a:t>
            </a:r>
          </a:p>
          <a:p>
            <a:r>
              <a:rPr lang="en-US" sz="1200" dirty="0">
                <a:solidFill>
                  <a:schemeClr val="accent1">
                    <a:lumMod val="20000"/>
                    <a:lumOff val="80000"/>
                  </a:schemeClr>
                </a:solidFill>
              </a:rPr>
              <a:t>Ja, das wird es tatsächlich</a:t>
            </a:r>
          </a:p>
        </p:txBody>
      </p:sp>
      <p:sp>
        <p:nvSpPr>
          <p:cNvPr id="3" name="Oval 2">
            <a:extLst>
              <a:ext uri="{FF2B5EF4-FFF2-40B4-BE49-F238E27FC236}">
                <a16:creationId xmlns:a16="http://schemas.microsoft.com/office/drawing/2014/main" id="{F97A9D0D-26E7-4E87-9860-78A595D9A48B}"/>
              </a:ext>
            </a:extLst>
          </p:cNvPr>
          <p:cNvSpPr/>
          <p:nvPr/>
        </p:nvSpPr>
        <p:spPr>
          <a:xfrm>
            <a:off x="3505200" y="2133600"/>
            <a:ext cx="22098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77600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Rose</a:t>
                      </a:r>
                      <a:r>
                        <a:rPr kumimoji="0" lang="en-US" sz="1200" b="1" i="0" u="none" strike="noStrike" cap="none" normalizeH="0" baseline="0" dirty="0" err="1">
                          <a:ln>
                            <a:noFill/>
                          </a:ln>
                          <a:solidFill>
                            <a:srgbClr val="0000FF"/>
                          </a:solidFill>
                          <a:effectLst/>
                          <a:latin typeface="Arial" charset="0"/>
                        </a:rPr>
                        <a:t>-Bengal</a:t>
                      </a:r>
                      <a:r>
                        <a:rPr kumimoji="0" lang="en-US" sz="1200" b="1"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3340"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334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292641-E473-4D50-8524-15FE619ADDCC}" type="slidenum">
              <a:rPr lang="en-US" altLang="en-US" sz="1000"/>
              <a:t>28</a:t>
            </a:fld>
            <a:endParaRPr lang="en-US" altLang="en-US" sz="1000"/>
          </a:p>
        </p:txBody>
      </p:sp>
      <p:sp>
        <p:nvSpPr>
          <p:cNvPr id="2" name="TextBox 1">
            <a:extLst>
              <a:ext uri="{FF2B5EF4-FFF2-40B4-BE49-F238E27FC236}">
                <a16:creationId xmlns:a16="http://schemas.microsoft.com/office/drawing/2014/main" id="{A371DD40-EB4D-4E74-B334-183844228F0D}"/>
              </a:ext>
            </a:extLst>
          </p:cNvPr>
          <p:cNvSpPr txBox="1"/>
          <p:nvPr/>
        </p:nvSpPr>
        <p:spPr>
          <a:xfrm>
            <a:off x="990600" y="2819400"/>
            <a:ext cx="7239000" cy="2554545"/>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FF33FF"/>
                </a:solidFill>
              </a:rPr>
              <a:t>Was färbt Rose</a:t>
            </a:r>
            <a:r>
              <a:rPr lang="en-US" sz="1200" i="1" dirty="0" err="1">
                <a:solidFill>
                  <a:srgbClr val="FF33FF"/>
                </a:solidFill>
              </a:rPr>
              <a:t>-Bengal</a:t>
            </a:r>
            <a:r>
              <a:rPr lang="en-US" sz="1200" i="1" dirty="0">
                <a:solidFill>
                  <a:srgbClr val="FF33FF"/>
                </a:solidFill>
              </a:rPr>
              <a:t>?</a:t>
            </a:r>
          </a:p>
          <a:p>
            <a:r>
              <a:rPr lang="en-US" sz="1200" dirty="0">
                <a:solidFill>
                  <a:srgbClr val="FF33FF"/>
                </a:solidFill>
              </a:rPr>
              <a:t>Im Buch </a:t>
            </a:r>
            <a:r>
              <a:rPr lang="en-US" sz="1200" i="1" dirty="0">
                <a:solidFill>
                  <a:srgbClr val="FF33FF"/>
                </a:solidFill>
              </a:rPr>
              <a:t>„The Cornea“ </a:t>
            </a:r>
            <a:r>
              <a:rPr lang="en-US" sz="1200" dirty="0">
                <a:solidFill>
                  <a:srgbClr val="FF33FF"/>
                </a:solidFill>
              </a:rPr>
              <a:t>heißt es, dass es Hornhaut- und Bindehautepithelzellen anfärbt, bei denen die „schützende Mucin-Schicht gestört ist“. Im Gegensatz dazu heißt es im Buch </a:t>
            </a:r>
            <a:r>
              <a:rPr lang="en-US" sz="1200" i="1" dirty="0">
                <a:solidFill>
                  <a:srgbClr val="FF33FF"/>
                </a:solidFill>
              </a:rPr>
              <a:t>„Fundamentals“</a:t>
            </a:r>
            <a:r>
              <a:rPr lang="en-US" sz="1200" dirty="0">
                <a:solidFill>
                  <a:srgbClr val="FF33FF"/>
                </a:solidFill>
              </a:rPr>
              <a:t>, dass es Epithelzellen anfärbt, die „abnormal und/oder devitalisiert“ sind.</a:t>
            </a:r>
          </a:p>
          <a:p>
            <a:endParaRPr lang="en-US" sz="1600" dirty="0">
              <a:solidFill>
                <a:srgbClr val="0000FF"/>
              </a:solidFill>
            </a:endParaRPr>
          </a:p>
          <a:p>
            <a:r>
              <a:rPr lang="en-US" sz="1200" i="1" dirty="0"/>
              <a:t>Ein anderer Farbstoff hat fast dieselben Eigenschaften. Welcher ist das?</a:t>
            </a:r>
          </a:p>
          <a:p>
            <a:r>
              <a:rPr lang="en-US" sz="1200" b="1" dirty="0" err="1">
                <a:solidFill>
                  <a:srgbClr val="00B050"/>
                </a:solidFill>
              </a:rPr>
              <a:t>Lissaming</a:t>
            </a:r>
            <a:r>
              <a:rPr lang="en-US" sz="1200" b="1" dirty="0">
                <a:solidFill>
                  <a:srgbClr val="00B050"/>
                </a:solidFill>
              </a:rPr>
              <a:t>rün</a:t>
            </a:r>
          </a:p>
          <a:p>
            <a:endParaRPr lang="en-US" sz="1600" b="1" i="1" dirty="0">
              <a:solidFill>
                <a:srgbClr val="00B050"/>
              </a:solidFill>
            </a:endParaRPr>
          </a:p>
          <a:p>
            <a:r>
              <a:rPr lang="en-US" sz="1200" i="1" dirty="0">
                <a:solidFill>
                  <a:srgbClr val="00B050"/>
                </a:solidFill>
              </a:rPr>
              <a:t>Wird Lissamingrün auch bei der Diagnose und Behandlung von SLK verwendet?</a:t>
            </a:r>
          </a:p>
          <a:p>
            <a:r>
              <a:rPr lang="en-US" sz="1200" dirty="0">
                <a:solidFill>
                  <a:schemeClr val="accent1">
                    <a:lumMod val="20000"/>
                    <a:lumOff val="80000"/>
                  </a:schemeClr>
                </a:solidFill>
              </a:rPr>
              <a:t>Ja, das wird es tatsächlich</a:t>
            </a:r>
          </a:p>
        </p:txBody>
      </p:sp>
      <p:sp>
        <p:nvSpPr>
          <p:cNvPr id="3" name="Oval 2">
            <a:extLst>
              <a:ext uri="{FF2B5EF4-FFF2-40B4-BE49-F238E27FC236}">
                <a16:creationId xmlns:a16="http://schemas.microsoft.com/office/drawing/2014/main" id="{F97A9D0D-26E7-4E87-9860-78A595D9A48B}"/>
              </a:ext>
            </a:extLst>
          </p:cNvPr>
          <p:cNvSpPr/>
          <p:nvPr/>
        </p:nvSpPr>
        <p:spPr>
          <a:xfrm>
            <a:off x="3505200" y="2133600"/>
            <a:ext cx="22098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296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Befund Nr. 1 </a:t>
                      </a:r>
                      <a:r>
                        <a:rPr kumimoji="0" lang="en-US" sz="1200" b="0" i="1" u="none" strike="noStrike" cap="none" normalizeH="0" baseline="0" dirty="0" err="1">
                          <a:ln>
                            <a:noFill/>
                          </a:ln>
                          <a:solidFill>
                            <a:schemeClr val="bg1">
                              <a:lumMod val="65000"/>
                            </a:schemeClr>
                          </a:solidFill>
                          <a:effectLst/>
                          <a:latin typeface="Arial" charset="0"/>
                        </a:rPr>
                        <a:t>am</a:t>
                      </a:r>
                      <a:r>
                        <a:rPr kumimoji="0" lang="en-US" sz="1200" b="0" i="1" u="none" strike="noStrike" cap="none" normalizeH="0" baseline="0" dirty="0">
                          <a:ln>
                            <a:noFill/>
                          </a:ln>
                          <a:solidFill>
                            <a:schemeClr val="bg1">
                              <a:lumMod val="65000"/>
                            </a:schemeClr>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Rose</a:t>
                      </a:r>
                      <a:r>
                        <a:rPr kumimoji="0" lang="en-US" sz="1200" b="1" i="0" u="none" strike="noStrike" cap="none" normalizeH="0" baseline="0" dirty="0" err="1">
                          <a:ln>
                            <a:noFill/>
                          </a:ln>
                          <a:solidFill>
                            <a:srgbClr val="0000FF"/>
                          </a:solidFill>
                          <a:effectLst/>
                          <a:latin typeface="Arial" charset="0"/>
                        </a:rPr>
                        <a:t>-Bengal</a:t>
                      </a:r>
                      <a:r>
                        <a:rPr kumimoji="0" lang="en-US" sz="1200" b="1"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an der </a:t>
                      </a:r>
                      <a:r>
                        <a:rPr kumimoji="0" lang="de-DE" sz="1200" b="0" i="1" u="none" strike="noStrike" cap="none" normalizeH="0" baseline="0" dirty="0" err="1">
                          <a:ln>
                            <a:noFill/>
                          </a:ln>
                          <a:solidFill>
                            <a:srgbClr val="CCFFCC"/>
                          </a:solidFill>
                          <a:effectLst/>
                          <a:latin typeface="Arial" charset="0"/>
                        </a:rPr>
                        <a:t>tarsalen</a:t>
                      </a:r>
                      <a:r>
                        <a:rPr kumimoji="0" lang="de-DE" sz="1200" b="0" i="1" u="none" strike="noStrike" cap="none" normalizeH="0" baseline="0" dirty="0">
                          <a:ln>
                            <a:noFill/>
                          </a:ln>
                          <a:solidFill>
                            <a:srgbClr val="CCFFCC"/>
                          </a:solidFill>
                          <a:effectLst/>
                          <a:latin typeface="Arial" charset="0"/>
                        </a:rPr>
                        <a:t> Konjunktiva</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3340"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334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292641-E473-4D50-8524-15FE619ADDCC}" type="slidenum">
              <a:rPr lang="en-US" altLang="en-US" sz="1000"/>
              <a:t>29</a:t>
            </a:fld>
            <a:endParaRPr lang="en-US" altLang="en-US" sz="1000"/>
          </a:p>
        </p:txBody>
      </p:sp>
      <p:sp>
        <p:nvSpPr>
          <p:cNvPr id="2" name="TextBox 1">
            <a:extLst>
              <a:ext uri="{FF2B5EF4-FFF2-40B4-BE49-F238E27FC236}">
                <a16:creationId xmlns:a16="http://schemas.microsoft.com/office/drawing/2014/main" id="{A371DD40-EB4D-4E74-B334-183844228F0D}"/>
              </a:ext>
            </a:extLst>
          </p:cNvPr>
          <p:cNvSpPr txBox="1"/>
          <p:nvPr/>
        </p:nvSpPr>
        <p:spPr>
          <a:xfrm>
            <a:off x="990600" y="2819400"/>
            <a:ext cx="7239000" cy="2554545"/>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FF33FF"/>
                </a:solidFill>
              </a:rPr>
              <a:t>Was färbt Rose</a:t>
            </a:r>
            <a:r>
              <a:rPr lang="en-US" sz="1200" i="1" dirty="0" err="1">
                <a:solidFill>
                  <a:srgbClr val="FF33FF"/>
                </a:solidFill>
              </a:rPr>
              <a:t>-Bengal</a:t>
            </a:r>
            <a:r>
              <a:rPr lang="en-US" sz="1200" i="1" dirty="0">
                <a:solidFill>
                  <a:srgbClr val="FF33FF"/>
                </a:solidFill>
              </a:rPr>
              <a:t>?</a:t>
            </a:r>
          </a:p>
          <a:p>
            <a:r>
              <a:rPr lang="en-US" sz="1200" dirty="0">
                <a:solidFill>
                  <a:srgbClr val="FF33FF"/>
                </a:solidFill>
              </a:rPr>
              <a:t>Im Buch </a:t>
            </a:r>
            <a:r>
              <a:rPr lang="en-US" sz="1200" i="1" dirty="0">
                <a:solidFill>
                  <a:srgbClr val="FF33FF"/>
                </a:solidFill>
              </a:rPr>
              <a:t>„The Cornea“ </a:t>
            </a:r>
            <a:r>
              <a:rPr lang="en-US" sz="1200" dirty="0">
                <a:solidFill>
                  <a:srgbClr val="FF33FF"/>
                </a:solidFill>
              </a:rPr>
              <a:t>heißt es, dass es Hornhaut- und Bindehautepithelzellen anfärbt, bei denen die „schützende Mucin-Schicht gestört ist“. Im Gegensatz dazu heißt es im Buch </a:t>
            </a:r>
            <a:r>
              <a:rPr lang="en-US" sz="1200" i="1" dirty="0">
                <a:solidFill>
                  <a:srgbClr val="FF33FF"/>
                </a:solidFill>
              </a:rPr>
              <a:t>„Fundamentals“</a:t>
            </a:r>
            <a:r>
              <a:rPr lang="en-US" sz="1200" dirty="0">
                <a:solidFill>
                  <a:srgbClr val="FF33FF"/>
                </a:solidFill>
              </a:rPr>
              <a:t>, dass es Epithelzellen anfärbt, die „abnormal und/oder devitalisiert“ sind.</a:t>
            </a:r>
          </a:p>
          <a:p>
            <a:endParaRPr lang="en-US" sz="1600" dirty="0">
              <a:solidFill>
                <a:srgbClr val="0000FF"/>
              </a:solidFill>
            </a:endParaRPr>
          </a:p>
          <a:p>
            <a:r>
              <a:rPr lang="en-US" sz="1200" i="1" dirty="0"/>
              <a:t>Ein anderer Farbstoff hat fast dieselben Eigenschaften. Welcher ist das?</a:t>
            </a:r>
          </a:p>
          <a:p>
            <a:r>
              <a:rPr lang="en-US" sz="1200" b="1" dirty="0" err="1">
                <a:solidFill>
                  <a:srgbClr val="00B050"/>
                </a:solidFill>
              </a:rPr>
              <a:t>Lissaming</a:t>
            </a:r>
            <a:r>
              <a:rPr lang="en-US" sz="1200" b="1" dirty="0">
                <a:solidFill>
                  <a:srgbClr val="00B050"/>
                </a:solidFill>
              </a:rPr>
              <a:t>rün</a:t>
            </a:r>
          </a:p>
          <a:p>
            <a:endParaRPr lang="en-US" sz="1600" b="1" i="1" dirty="0">
              <a:solidFill>
                <a:srgbClr val="00B050"/>
              </a:solidFill>
            </a:endParaRPr>
          </a:p>
          <a:p>
            <a:r>
              <a:rPr lang="en-US" sz="1200" i="1" dirty="0">
                <a:solidFill>
                  <a:srgbClr val="00B050"/>
                </a:solidFill>
              </a:rPr>
              <a:t>Wird Lissamingrün auch bei der Diagnose und Behandlung von SLK verwendet?</a:t>
            </a:r>
          </a:p>
          <a:p>
            <a:r>
              <a:rPr lang="en-US" sz="1200" dirty="0">
                <a:solidFill>
                  <a:srgbClr val="00B050"/>
                </a:solidFill>
              </a:rPr>
              <a:t>Ja, das wird es tatsächlich</a:t>
            </a:r>
            <a:endParaRPr lang="en-US" sz="1600" dirty="0">
              <a:solidFill>
                <a:srgbClr val="0000FF"/>
              </a:solidFill>
            </a:endParaRPr>
          </a:p>
        </p:txBody>
      </p:sp>
      <p:sp>
        <p:nvSpPr>
          <p:cNvPr id="3" name="Oval 2">
            <a:extLst>
              <a:ext uri="{FF2B5EF4-FFF2-40B4-BE49-F238E27FC236}">
                <a16:creationId xmlns:a16="http://schemas.microsoft.com/office/drawing/2014/main" id="{F97A9D0D-26E7-4E87-9860-78A595D9A48B}"/>
              </a:ext>
            </a:extLst>
          </p:cNvPr>
          <p:cNvSpPr/>
          <p:nvPr/>
        </p:nvSpPr>
        <p:spPr>
          <a:xfrm>
            <a:off x="3505200" y="2133600"/>
            <a:ext cx="22098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3743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438400" y="228600"/>
            <a:ext cx="4184650" cy="366713"/>
          </a:xfrm>
          <a:prstGeom prst="rect">
            <a:avLst/>
          </a:prstGeom>
          <a:solidFill>
            <a:srgbClr val="D8D8EC"/>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limbische Keratokonjunktivitis</a:t>
            </a:r>
          </a:p>
        </p:txBody>
      </p:sp>
      <p:sp>
        <p:nvSpPr>
          <p:cNvPr id="412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A7A42FF-2861-4A0E-9E35-62BE4EBB12B2}" type="slidenum">
              <a:rPr lang="en-US" altLang="en-US" sz="1000"/>
              <a:t>3</a:t>
            </a:fld>
            <a:endParaRPr lang="en-US" altLang="en-US" sz="1000"/>
          </a:p>
        </p:txBody>
      </p:sp>
      <p:sp>
        <p:nvSpPr>
          <p:cNvPr id="2" name="TextBox 1">
            <a:extLst>
              <a:ext uri="{FF2B5EF4-FFF2-40B4-BE49-F238E27FC236}">
                <a16:creationId xmlns:a16="http://schemas.microsoft.com/office/drawing/2014/main" id="{8ECF59D7-88B7-4B03-8B11-D699F5000521}"/>
              </a:ext>
            </a:extLst>
          </p:cNvPr>
          <p:cNvSpPr txBox="1"/>
          <p:nvPr/>
        </p:nvSpPr>
        <p:spPr>
          <a:xfrm>
            <a:off x="6386159" y="410647"/>
            <a:ext cx="293670" cy="369332"/>
          </a:xfrm>
          <a:prstGeom prst="rect">
            <a:avLst/>
          </a:prstGeom>
          <a:noFill/>
        </p:spPr>
        <p:txBody>
          <a:bodyPr wrap="square" lIns="25400" tIns="12700" rIns="25400" bIns="12700" rtlCol="0">
            <a:spAutoFit/>
          </a:bodyPr>
          <a:lstStyle/>
          <a:p>
            <a:r>
              <a:rPr lang="en-US" sz="1200" dirty="0"/>
              <a:t>^</a:t>
            </a:r>
          </a:p>
        </p:txBody>
      </p:sp>
      <p:sp>
        <p:nvSpPr>
          <p:cNvPr id="3" name="TextBox 2">
            <a:extLst>
              <a:ext uri="{FF2B5EF4-FFF2-40B4-BE49-F238E27FC236}">
                <a16:creationId xmlns:a16="http://schemas.microsoft.com/office/drawing/2014/main" id="{F1746C71-9591-442C-9BF5-5483ED17D6A3}"/>
              </a:ext>
            </a:extLst>
          </p:cNvPr>
          <p:cNvSpPr txBox="1"/>
          <p:nvPr/>
        </p:nvSpPr>
        <p:spPr>
          <a:xfrm>
            <a:off x="5712897" y="608565"/>
            <a:ext cx="1640193" cy="369332"/>
          </a:xfrm>
          <a:prstGeom prst="rect">
            <a:avLst/>
          </a:prstGeom>
          <a:solidFill>
            <a:srgbClr val="D8D8EC"/>
          </a:solidFill>
        </p:spPr>
        <p:txBody>
          <a:bodyPr wrap="square" lIns="25400" tIns="12700" rIns="25400" bIns="12700" rtlCol="0">
            <a:spAutoFit/>
          </a:bodyPr>
          <a:lstStyle/>
          <a:p>
            <a:pPr algn="ctr"/>
            <a:r>
              <a:rPr lang="en-US" sz="1200" b="1" dirty="0">
                <a:solidFill>
                  <a:srgbClr val="0000FF"/>
                </a:solidFill>
                <a:latin typeface="Segoe Script" panose="020B0504020000000003" pitchFamily="34" charset="0"/>
              </a:rPr>
              <a:t>von Theodore</a:t>
            </a:r>
          </a:p>
        </p:txBody>
      </p:sp>
      <p:sp>
        <p:nvSpPr>
          <p:cNvPr id="4" name="TextBox 3">
            <a:extLst>
              <a:ext uri="{FF2B5EF4-FFF2-40B4-BE49-F238E27FC236}">
                <a16:creationId xmlns:a16="http://schemas.microsoft.com/office/drawing/2014/main" id="{AE4B9037-15AF-4610-87DA-AECE54797D80}"/>
              </a:ext>
            </a:extLst>
          </p:cNvPr>
          <p:cNvSpPr txBox="1"/>
          <p:nvPr/>
        </p:nvSpPr>
        <p:spPr>
          <a:xfrm>
            <a:off x="806516" y="1179128"/>
            <a:ext cx="6553200" cy="1041311"/>
          </a:xfrm>
          <a:prstGeom prst="rect">
            <a:avLst/>
          </a:prstGeom>
          <a:noFill/>
        </p:spPr>
        <p:txBody>
          <a:bodyPr wrap="square" lIns="25400" tIns="12700" rIns="25400" bIns="12700" rtlCol="0">
            <a:spAutoFit/>
          </a:bodyPr>
          <a:lstStyle/>
          <a:p>
            <a:r>
              <a:rPr lang="en-US" sz="1200" i="1" dirty="0">
                <a:solidFill>
                  <a:srgbClr val="0000FF"/>
                </a:solidFill>
              </a:rPr>
              <a:t>Wie lautet die „vollständige Bezeichnung“ von SLK?</a:t>
            </a:r>
          </a:p>
          <a:p>
            <a:r>
              <a:rPr lang="de-DE" sz="1200" dirty="0">
                <a:solidFill>
                  <a:srgbClr val="0000FF"/>
                </a:solidFill>
              </a:rPr>
              <a:t>Superiore limbische Keratokonjunktivitis nach Theodore. Ich erwähne dies für den Fall, dass falls Sie diesen Begriff einmal sehen, dann auch wissen, dass es sich immer noch um SLK handelt</a:t>
            </a:r>
            <a:r>
              <a:rPr lang="en-US" sz="1200" dirty="0">
                <a:solidFill>
                  <a:srgbClr val="0000FF"/>
                </a:solidFill>
              </a:rPr>
              <a:t>.</a:t>
            </a:r>
          </a:p>
          <a:p>
            <a:endParaRPr lang="en-US" dirty="0">
              <a:solidFill>
                <a:srgbClr val="0000FF"/>
              </a:solidFill>
            </a:endParaRPr>
          </a:p>
          <a:p>
            <a:r>
              <a:rPr lang="en-US" sz="1200" i="1" dirty="0">
                <a:solidFill>
                  <a:srgbClr val="0000FF"/>
                </a:solidFill>
              </a:rPr>
              <a:t>Kurz gesagt: Was ist SLK?</a:t>
            </a:r>
            <a:endParaRPr lang="en-US" dirty="0">
              <a:solidFill>
                <a:srgbClr val="0000FF"/>
              </a:solidFill>
            </a:endParaRPr>
          </a:p>
        </p:txBody>
      </p:sp>
    </p:spTree>
    <p:extLst>
      <p:ext uri="{BB962C8B-B14F-4D97-AF65-F5344CB8AC3E}">
        <p14:creationId xmlns:p14="http://schemas.microsoft.com/office/powerpoint/2010/main" val="2357225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711CD-0E35-43A2-8056-4356BDB19E66}"/>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30</a:t>
            </a:fld>
            <a:endParaRPr lang="en-US" altLang="en-US"/>
          </a:p>
        </p:txBody>
      </p:sp>
      <p:sp>
        <p:nvSpPr>
          <p:cNvPr id="5" name="TextBox 4">
            <a:extLst>
              <a:ext uri="{FF2B5EF4-FFF2-40B4-BE49-F238E27FC236}">
                <a16:creationId xmlns:a16="http://schemas.microsoft.com/office/drawing/2014/main" id="{5246A803-D47B-4F76-8F34-03F7022F38AE}"/>
              </a:ext>
            </a:extLst>
          </p:cNvPr>
          <p:cNvSpPr txBox="1"/>
          <p:nvPr/>
        </p:nvSpPr>
        <p:spPr>
          <a:xfrm>
            <a:off x="2450673" y="6172200"/>
            <a:ext cx="4160113" cy="369332"/>
          </a:xfrm>
          <a:prstGeom prst="rect">
            <a:avLst/>
          </a:prstGeom>
          <a:noFill/>
        </p:spPr>
        <p:txBody>
          <a:bodyPr wrap="square" lIns="25400" tIns="12700" rIns="25400" bIns="12700" rtlCol="0">
            <a:spAutoFit/>
          </a:bodyPr>
          <a:lstStyle/>
          <a:p>
            <a:pPr algn="ctr"/>
            <a:r>
              <a:rPr lang="en-US" sz="1200" dirty="0">
                <a:solidFill>
                  <a:srgbClr val="00B050"/>
                </a:solidFill>
              </a:rPr>
              <a:t>SLK: Färbung mit Lissamingrün im oberen Bereich</a:t>
            </a:r>
          </a:p>
        </p:txBody>
      </p:sp>
      <p:sp>
        <p:nvSpPr>
          <p:cNvPr id="6" name="Text Box 28">
            <a:extLst>
              <a:ext uri="{FF2B5EF4-FFF2-40B4-BE49-F238E27FC236}">
                <a16:creationId xmlns:a16="http://schemas.microsoft.com/office/drawing/2014/main" id="{342234E0-8B1B-4DD8-91F9-21803697A562}"/>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pic>
        <p:nvPicPr>
          <p:cNvPr id="9" name="Picture 8">
            <a:extLst>
              <a:ext uri="{FF2B5EF4-FFF2-40B4-BE49-F238E27FC236}">
                <a16:creationId xmlns:a16="http://schemas.microsoft.com/office/drawing/2014/main" id="{4118DDF6-B0F0-4116-8B11-141C9A7882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3672" y="1197574"/>
            <a:ext cx="5576656" cy="4462851"/>
          </a:xfrm>
          <a:prstGeom prst="rect">
            <a:avLst/>
          </a:prstGeom>
        </p:spPr>
      </p:pic>
    </p:spTree>
    <p:extLst>
      <p:ext uri="{BB962C8B-B14F-4D97-AF65-F5344CB8AC3E}">
        <p14:creationId xmlns:p14="http://schemas.microsoft.com/office/powerpoint/2010/main" val="2369185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711CD-0E35-43A2-8056-4356BDB19E66}"/>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31</a:t>
            </a:fld>
            <a:endParaRPr lang="en-US" altLang="en-US"/>
          </a:p>
        </p:txBody>
      </p:sp>
      <p:sp>
        <p:nvSpPr>
          <p:cNvPr id="5" name="TextBox 4">
            <a:extLst>
              <a:ext uri="{FF2B5EF4-FFF2-40B4-BE49-F238E27FC236}">
                <a16:creationId xmlns:a16="http://schemas.microsoft.com/office/drawing/2014/main" id="{5246A803-D47B-4F76-8F34-03F7022F38AE}"/>
              </a:ext>
            </a:extLst>
          </p:cNvPr>
          <p:cNvSpPr txBox="1"/>
          <p:nvPr/>
        </p:nvSpPr>
        <p:spPr>
          <a:xfrm>
            <a:off x="2450673" y="6172200"/>
            <a:ext cx="4160113" cy="369332"/>
          </a:xfrm>
          <a:prstGeom prst="rect">
            <a:avLst/>
          </a:prstGeom>
          <a:noFill/>
        </p:spPr>
        <p:txBody>
          <a:bodyPr wrap="square" lIns="25400" tIns="12700" rIns="25400" bIns="12700" rtlCol="0">
            <a:spAutoFit/>
          </a:bodyPr>
          <a:lstStyle/>
          <a:p>
            <a:pPr algn="ctr"/>
            <a:r>
              <a:rPr lang="en-US" sz="1200" dirty="0">
                <a:solidFill>
                  <a:srgbClr val="00B050"/>
                </a:solidFill>
              </a:rPr>
              <a:t>SLK: Färbung mit Lissamingrün im oberen Bereich</a:t>
            </a:r>
          </a:p>
        </p:txBody>
      </p:sp>
      <p:sp>
        <p:nvSpPr>
          <p:cNvPr id="6" name="Text Box 28">
            <a:extLst>
              <a:ext uri="{FF2B5EF4-FFF2-40B4-BE49-F238E27FC236}">
                <a16:creationId xmlns:a16="http://schemas.microsoft.com/office/drawing/2014/main" id="{342234E0-8B1B-4DD8-91F9-21803697A562}"/>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pic>
        <p:nvPicPr>
          <p:cNvPr id="4" name="Picture 3">
            <a:extLst>
              <a:ext uri="{FF2B5EF4-FFF2-40B4-BE49-F238E27FC236}">
                <a16:creationId xmlns:a16="http://schemas.microsoft.com/office/drawing/2014/main" id="{B3B8A013-33CD-5AC2-6A46-F34E058F1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950" y="1371600"/>
            <a:ext cx="8610600" cy="3365061"/>
          </a:xfrm>
          <a:prstGeom prst="rect">
            <a:avLst/>
          </a:prstGeom>
        </p:spPr>
      </p:pic>
      <p:sp>
        <p:nvSpPr>
          <p:cNvPr id="7" name="TextBox 6">
            <a:extLst>
              <a:ext uri="{FF2B5EF4-FFF2-40B4-BE49-F238E27FC236}">
                <a16:creationId xmlns:a16="http://schemas.microsoft.com/office/drawing/2014/main" id="{7DEB92AE-3A8B-D531-202D-6A68403F4BD3}"/>
              </a:ext>
            </a:extLst>
          </p:cNvPr>
          <p:cNvSpPr txBox="1"/>
          <p:nvPr/>
        </p:nvSpPr>
        <p:spPr>
          <a:xfrm>
            <a:off x="1479434" y="4946599"/>
            <a:ext cx="6216766" cy="338554"/>
          </a:xfrm>
          <a:prstGeom prst="rect">
            <a:avLst/>
          </a:prstGeom>
          <a:noFill/>
        </p:spPr>
        <p:txBody>
          <a:bodyPr wrap="square" lIns="25400" tIns="12700" rIns="25400" bIns="12700" rtlCol="0">
            <a:spAutoFit/>
          </a:bodyPr>
          <a:lstStyle/>
          <a:p>
            <a:r>
              <a:rPr lang="en-US" sz="1200" dirty="0">
                <a:solidFill>
                  <a:srgbClr val="00B050"/>
                </a:solidFill>
              </a:rPr>
              <a:t>Beachten Sie, dass sich die Lissamingrün-Färbung bis zur </a:t>
            </a:r>
            <a:r>
              <a:rPr lang="en-US" sz="1200" dirty="0" err="1">
                <a:solidFill>
                  <a:srgbClr val="00B050"/>
                </a:solidFill>
              </a:rPr>
              <a:t>Bindehaut</a:t>
            </a:r>
            <a:r>
              <a:rPr lang="en-US" sz="1200" dirty="0">
                <a:solidFill>
                  <a:srgbClr val="00B050"/>
                </a:solidFill>
              </a:rPr>
              <a:t> des Augenlids erstreckt (</a:t>
            </a:r>
            <a:r>
              <a:rPr lang="en-US" sz="1200" i="1" dirty="0">
                <a:solidFill>
                  <a:srgbClr val="00B050"/>
                </a:solidFill>
              </a:rPr>
              <a:t>B</a:t>
            </a:r>
            <a:r>
              <a:rPr lang="en-US" sz="1200" dirty="0">
                <a:solidFill>
                  <a:srgbClr val="00B050"/>
                </a:solidFill>
              </a:rPr>
              <a:t>)</a:t>
            </a:r>
            <a:endParaRPr lang="en-US" sz="1600" i="1" dirty="0">
              <a:solidFill>
                <a:srgbClr val="00B050"/>
              </a:solidFill>
            </a:endParaRPr>
          </a:p>
        </p:txBody>
      </p:sp>
    </p:spTree>
    <p:extLst>
      <p:ext uri="{BB962C8B-B14F-4D97-AF65-F5344CB8AC3E}">
        <p14:creationId xmlns:p14="http://schemas.microsoft.com/office/powerpoint/2010/main" val="39101695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Group 2"/>
          <p:cNvGraphicFramePr>
            <a:graphicFrameLocks noGrp="1"/>
          </p:cNvGraphicFramePr>
          <p:nvPr>
            <p:extLst>
              <p:ext uri="{D42A27DB-BD31-4B8C-83A1-F6EECF244321}">
                <p14:modId xmlns:p14="http://schemas.microsoft.com/office/powerpoint/2010/main" val="711102762"/>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CCFFCC"/>
                          </a:solidFill>
                          <a:effectLst/>
                          <a:latin typeface="Arial" charset="0"/>
                        </a:rPr>
                        <a:t>Filamente</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im</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oberen</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Bereich</a:t>
                      </a:r>
                      <a:endParaRPr kumimoji="0" lang="en-US" sz="1200" b="0"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4364"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436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7FEF458-1B34-4AAC-A478-0C3DF7EFAABA}" type="slidenum">
              <a:rPr lang="en-US" altLang="en-US" sz="1000"/>
              <a:t>32</a:t>
            </a:fld>
            <a:endParaRPr lang="en-US" altLang="en-US" sz="10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33</a:t>
            </a:fld>
            <a:endParaRPr lang="en-US" altLang="en-US" sz="1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711CD-0E35-43A2-8056-4356BDB19E66}"/>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34</a:t>
            </a:fld>
            <a:endParaRPr lang="en-US" altLang="en-US"/>
          </a:p>
        </p:txBody>
      </p:sp>
      <p:sp>
        <p:nvSpPr>
          <p:cNvPr id="5" name="TextBox 4">
            <a:extLst>
              <a:ext uri="{FF2B5EF4-FFF2-40B4-BE49-F238E27FC236}">
                <a16:creationId xmlns:a16="http://schemas.microsoft.com/office/drawing/2014/main" id="{5246A803-D47B-4F76-8F34-03F7022F38AE}"/>
              </a:ext>
            </a:extLst>
          </p:cNvPr>
          <p:cNvSpPr txBox="1"/>
          <p:nvPr/>
        </p:nvSpPr>
        <p:spPr>
          <a:xfrm>
            <a:off x="2508382" y="6172200"/>
            <a:ext cx="4044697" cy="210314"/>
          </a:xfrm>
          <a:prstGeom prst="rect">
            <a:avLst/>
          </a:prstGeom>
          <a:noFill/>
        </p:spPr>
        <p:txBody>
          <a:bodyPr wrap="square" lIns="25400" tIns="12700" rIns="25400" bIns="12700" rtlCol="0">
            <a:spAutoFit/>
          </a:bodyPr>
          <a:lstStyle/>
          <a:p>
            <a:pPr algn="ctr"/>
            <a:r>
              <a:rPr lang="en-US" sz="1200" dirty="0"/>
              <a:t>SLK: Papilläre </a:t>
            </a:r>
            <a:r>
              <a:rPr lang="en-US" sz="1200" dirty="0" err="1"/>
              <a:t>Reaktion</a:t>
            </a:r>
            <a:r>
              <a:rPr lang="en-US" sz="1200" dirty="0"/>
              <a:t> der </a:t>
            </a:r>
            <a:r>
              <a:rPr lang="en-US" sz="1200" dirty="0" err="1"/>
              <a:t>oberen</a:t>
            </a:r>
            <a:r>
              <a:rPr lang="en-US" sz="1200" dirty="0"/>
              <a:t>  </a:t>
            </a:r>
            <a:r>
              <a:rPr lang="en-US" sz="1200" dirty="0" err="1"/>
              <a:t>tarsalen</a:t>
            </a:r>
            <a:r>
              <a:rPr lang="en-US" sz="1200" dirty="0"/>
              <a:t> </a:t>
            </a:r>
            <a:r>
              <a:rPr lang="en-US" sz="1200" dirty="0" err="1"/>
              <a:t>Konjunktiva</a:t>
            </a:r>
            <a:endParaRPr lang="en-US" dirty="0"/>
          </a:p>
        </p:txBody>
      </p:sp>
      <p:sp>
        <p:nvSpPr>
          <p:cNvPr id="6" name="Text Box 28">
            <a:extLst>
              <a:ext uri="{FF2B5EF4-FFF2-40B4-BE49-F238E27FC236}">
                <a16:creationId xmlns:a16="http://schemas.microsoft.com/office/drawing/2014/main" id="{342234E0-8B1B-4DD8-91F9-21803697A562}"/>
              </a:ext>
            </a:extLst>
          </p:cNvPr>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pic>
        <p:nvPicPr>
          <p:cNvPr id="7" name="Picture 6">
            <a:extLst>
              <a:ext uri="{FF2B5EF4-FFF2-40B4-BE49-F238E27FC236}">
                <a16:creationId xmlns:a16="http://schemas.microsoft.com/office/drawing/2014/main" id="{8A050FE6-2E22-466D-876C-5B059851CF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7300" y="1599818"/>
            <a:ext cx="6629400" cy="3658363"/>
          </a:xfrm>
          <a:prstGeom prst="rect">
            <a:avLst/>
          </a:prstGeom>
        </p:spPr>
      </p:pic>
    </p:spTree>
    <p:extLst>
      <p:ext uri="{BB962C8B-B14F-4D97-AF65-F5344CB8AC3E}">
        <p14:creationId xmlns:p14="http://schemas.microsoft.com/office/powerpoint/2010/main" val="3966803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extLst>
              <p:ext uri="{D42A27DB-BD31-4B8C-83A1-F6EECF244321}">
                <p14:modId xmlns:p14="http://schemas.microsoft.com/office/powerpoint/2010/main" val="3772999372"/>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35</a:t>
            </a:fld>
            <a:endParaRPr lang="en-US" altLang="en-US" sz="1000"/>
          </a:p>
        </p:txBody>
      </p:sp>
      <p:sp>
        <p:nvSpPr>
          <p:cNvPr id="2" name="TextBox 1">
            <a:extLst>
              <a:ext uri="{FF2B5EF4-FFF2-40B4-BE49-F238E27FC236}">
                <a16:creationId xmlns:a16="http://schemas.microsoft.com/office/drawing/2014/main" id="{E50C5818-9117-4C4C-8307-0E6639262CFA}"/>
              </a:ext>
            </a:extLst>
          </p:cNvPr>
          <p:cNvSpPr txBox="1"/>
          <p:nvPr/>
        </p:nvSpPr>
        <p:spPr>
          <a:xfrm>
            <a:off x="1447800" y="3395870"/>
            <a:ext cx="6553200" cy="156966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Was versteht man in diesem Zusammenhang unter einer </a:t>
            </a:r>
            <a:r>
              <a:rPr lang="en-US" sz="1200" dirty="0">
                <a:solidFill>
                  <a:srgbClr val="0000FF"/>
                </a:solidFill>
              </a:rPr>
              <a:t>Papille</a:t>
            </a:r>
            <a:r>
              <a:rPr lang="en-US" sz="1200" i="1" dirty="0">
                <a:solidFill>
                  <a:srgbClr val="0000FF"/>
                </a:solidFill>
              </a:rPr>
              <a:t>?</a:t>
            </a:r>
            <a:endParaRPr lang="en-US" sz="1600" i="1" dirty="0">
              <a:solidFill>
                <a:schemeClr val="accent6">
                  <a:lumMod val="20000"/>
                  <a:lumOff val="80000"/>
                </a:schemeClr>
              </a:solidFill>
            </a:endParaRPr>
          </a:p>
          <a:p>
            <a:r>
              <a:rPr lang="en-US" sz="1200" dirty="0">
                <a:solidFill>
                  <a:schemeClr val="accent6">
                    <a:lumMod val="20000"/>
                    <a:lumOff val="80000"/>
                  </a:schemeClr>
                </a:solidFill>
              </a:rPr>
              <a:t>Ein erweiterter Blutgefäßstamm </a:t>
            </a:r>
            <a:r>
              <a:rPr lang="en-US" sz="1200" dirty="0" err="1">
                <a:solidFill>
                  <a:schemeClr val="accent6">
                    <a:lumMod val="20000"/>
                    <a:lumOff val="80000"/>
                  </a:schemeClr>
                </a:solidFill>
              </a:rPr>
              <a:t>der Bindehaut </a:t>
            </a:r>
            <a:r>
              <a:rPr lang="en-US" sz="1200" dirty="0">
                <a:solidFill>
                  <a:schemeClr val="accent6">
                    <a:lumMod val="20000"/>
                    <a:lumOff val="80000"/>
                  </a:schemeClr>
                </a:solidFill>
              </a:rPr>
              <a:t>mit einem Rand aus Ödem und Entzündungszellen</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Welche Krankheitsgruppe sollte bei Vorhandensein von Papillen als Erstes in Betracht gezogen werden? (Es handelt sich nicht um SLK)</a:t>
            </a:r>
          </a:p>
          <a:p>
            <a:r>
              <a:rPr lang="en-US" sz="1200" dirty="0">
                <a:solidFill>
                  <a:schemeClr val="accent6">
                    <a:lumMod val="20000"/>
                    <a:lumOff val="80000"/>
                  </a:schemeClr>
                </a:solidFill>
              </a:rPr>
              <a:t>Allergische Erkrankung (an zweiter Stelle steht eine bakterielle Infektion)</a:t>
            </a:r>
          </a:p>
        </p:txBody>
      </p:sp>
      <p:sp>
        <p:nvSpPr>
          <p:cNvPr id="3" name="Oval 2">
            <a:extLst>
              <a:ext uri="{FF2B5EF4-FFF2-40B4-BE49-F238E27FC236}">
                <a16:creationId xmlns:a16="http://schemas.microsoft.com/office/drawing/2014/main" id="{717578EA-8DEC-4F11-9458-99E87067AF8C}"/>
              </a:ext>
            </a:extLst>
          </p:cNvPr>
          <p:cNvSpPr/>
          <p:nvPr/>
        </p:nvSpPr>
        <p:spPr>
          <a:xfrm>
            <a:off x="3505200" y="2590800"/>
            <a:ext cx="20574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9455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36</a:t>
            </a:fld>
            <a:endParaRPr lang="en-US" altLang="en-US" sz="1000"/>
          </a:p>
        </p:txBody>
      </p:sp>
      <p:sp>
        <p:nvSpPr>
          <p:cNvPr id="2" name="TextBox 1">
            <a:extLst>
              <a:ext uri="{FF2B5EF4-FFF2-40B4-BE49-F238E27FC236}">
                <a16:creationId xmlns:a16="http://schemas.microsoft.com/office/drawing/2014/main" id="{E50C5818-9117-4C4C-8307-0E6639262CFA}"/>
              </a:ext>
            </a:extLst>
          </p:cNvPr>
          <p:cNvSpPr txBox="1"/>
          <p:nvPr/>
        </p:nvSpPr>
        <p:spPr>
          <a:xfrm>
            <a:off x="1447800" y="3395870"/>
            <a:ext cx="6553200" cy="1569660"/>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Was versteht man in diesem Zusammenhang unter einer </a:t>
            </a:r>
            <a:r>
              <a:rPr lang="en-US" sz="1200" dirty="0">
                <a:solidFill>
                  <a:srgbClr val="0000FF"/>
                </a:solidFill>
              </a:rPr>
              <a:t>Papille</a:t>
            </a:r>
            <a:r>
              <a:rPr lang="en-US" sz="1200" i="1" dirty="0">
                <a:solidFill>
                  <a:srgbClr val="0000FF"/>
                </a:solidFill>
              </a:rPr>
              <a:t>?</a:t>
            </a:r>
          </a:p>
          <a:p>
            <a:r>
              <a:rPr lang="en-US" sz="1200" dirty="0">
                <a:solidFill>
                  <a:srgbClr val="0000FF"/>
                </a:solidFill>
              </a:rPr>
              <a:t>Ein erweiterter Blutgefäßstamm </a:t>
            </a:r>
            <a:r>
              <a:rPr lang="en-US" sz="1200" dirty="0" err="1">
                <a:solidFill>
                  <a:srgbClr val="0000FF"/>
                </a:solidFill>
              </a:rPr>
              <a:t>der Bindehaut </a:t>
            </a:r>
            <a:r>
              <a:rPr lang="en-US" sz="1200" dirty="0">
                <a:solidFill>
                  <a:srgbClr val="0000FF"/>
                </a:solidFill>
              </a:rPr>
              <a:t>mit einem Rand aus Ödem und Entzündungszellen</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Welche Krankheitsgruppe sollte bei Vorhandensein von Papillen als Erstes in Betracht gezogen werden? (Es handelt sich nicht um SLK)</a:t>
            </a:r>
          </a:p>
          <a:p>
            <a:r>
              <a:rPr lang="en-US" sz="1200" dirty="0">
                <a:solidFill>
                  <a:schemeClr val="accent6">
                    <a:lumMod val="20000"/>
                    <a:lumOff val="80000"/>
                  </a:schemeClr>
                </a:solidFill>
              </a:rPr>
              <a:t>Allergische Erkrankung (an zweiter Stelle steht eine bakterielle Infektion)</a:t>
            </a:r>
          </a:p>
        </p:txBody>
      </p:sp>
      <p:sp>
        <p:nvSpPr>
          <p:cNvPr id="3" name="Oval 2">
            <a:extLst>
              <a:ext uri="{FF2B5EF4-FFF2-40B4-BE49-F238E27FC236}">
                <a16:creationId xmlns:a16="http://schemas.microsoft.com/office/drawing/2014/main" id="{717578EA-8DEC-4F11-9458-99E87067AF8C}"/>
              </a:ext>
            </a:extLst>
          </p:cNvPr>
          <p:cNvSpPr/>
          <p:nvPr/>
        </p:nvSpPr>
        <p:spPr>
          <a:xfrm>
            <a:off x="3505200" y="2590800"/>
            <a:ext cx="20574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4064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711CD-0E35-43A2-8056-4356BDB19E66}"/>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37</a:t>
            </a:fld>
            <a:endParaRPr lang="en-US" altLang="en-US"/>
          </a:p>
        </p:txBody>
      </p:sp>
      <p:sp>
        <p:nvSpPr>
          <p:cNvPr id="5" name="TextBox 4">
            <a:extLst>
              <a:ext uri="{FF2B5EF4-FFF2-40B4-BE49-F238E27FC236}">
                <a16:creationId xmlns:a16="http://schemas.microsoft.com/office/drawing/2014/main" id="{5246A803-D47B-4F76-8F34-03F7022F38AE}"/>
              </a:ext>
            </a:extLst>
          </p:cNvPr>
          <p:cNvSpPr txBox="1"/>
          <p:nvPr/>
        </p:nvSpPr>
        <p:spPr>
          <a:xfrm>
            <a:off x="3593480" y="6191635"/>
            <a:ext cx="2300631" cy="369332"/>
          </a:xfrm>
          <a:prstGeom prst="rect">
            <a:avLst/>
          </a:prstGeom>
          <a:noFill/>
        </p:spPr>
        <p:txBody>
          <a:bodyPr wrap="square" lIns="25400" tIns="12700" rIns="25400" bIns="12700" rtlCol="0">
            <a:spAutoFit/>
          </a:bodyPr>
          <a:lstStyle/>
          <a:p>
            <a:pPr algn="ctr"/>
            <a:r>
              <a:rPr lang="en-US" sz="1200" dirty="0"/>
              <a:t>Konjunktivale Papillen</a:t>
            </a:r>
          </a:p>
        </p:txBody>
      </p:sp>
      <p:sp>
        <p:nvSpPr>
          <p:cNvPr id="6" name="Text Box 28">
            <a:extLst>
              <a:ext uri="{FF2B5EF4-FFF2-40B4-BE49-F238E27FC236}">
                <a16:creationId xmlns:a16="http://schemas.microsoft.com/office/drawing/2014/main" id="{342234E0-8B1B-4DD8-91F9-21803697A562}"/>
              </a:ext>
            </a:extLst>
          </p:cNvPr>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pic>
        <p:nvPicPr>
          <p:cNvPr id="7" name="Picture 6">
            <a:extLst>
              <a:ext uri="{FF2B5EF4-FFF2-40B4-BE49-F238E27FC236}">
                <a16:creationId xmlns:a16="http://schemas.microsoft.com/office/drawing/2014/main" id="{1BE17B93-8124-7ACD-90BF-1C6F884DA0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0891" y="666364"/>
            <a:ext cx="4782217" cy="5525271"/>
          </a:xfrm>
          <a:prstGeom prst="rect">
            <a:avLst/>
          </a:prstGeom>
        </p:spPr>
      </p:pic>
    </p:spTree>
    <p:extLst>
      <p:ext uri="{BB962C8B-B14F-4D97-AF65-F5344CB8AC3E}">
        <p14:creationId xmlns:p14="http://schemas.microsoft.com/office/powerpoint/2010/main" val="19328489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38</a:t>
            </a:fld>
            <a:endParaRPr lang="en-US" altLang="en-US" sz="1000"/>
          </a:p>
        </p:txBody>
      </p:sp>
      <p:sp>
        <p:nvSpPr>
          <p:cNvPr id="2" name="TextBox 1">
            <a:extLst>
              <a:ext uri="{FF2B5EF4-FFF2-40B4-BE49-F238E27FC236}">
                <a16:creationId xmlns:a16="http://schemas.microsoft.com/office/drawing/2014/main" id="{E50C5818-9117-4C4C-8307-0E6639262CFA}"/>
              </a:ext>
            </a:extLst>
          </p:cNvPr>
          <p:cNvSpPr txBox="1"/>
          <p:nvPr/>
        </p:nvSpPr>
        <p:spPr>
          <a:xfrm>
            <a:off x="1447800" y="3395870"/>
            <a:ext cx="6553200" cy="1379865"/>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Was versteht man in diesem Zusammenhang unter einer </a:t>
            </a:r>
            <a:r>
              <a:rPr lang="en-US" sz="1200" dirty="0">
                <a:solidFill>
                  <a:srgbClr val="0000FF"/>
                </a:solidFill>
              </a:rPr>
              <a:t>Papille</a:t>
            </a:r>
            <a:r>
              <a:rPr lang="en-US" sz="1200" i="1" dirty="0">
                <a:solidFill>
                  <a:srgbClr val="0000FF"/>
                </a:solidFill>
              </a:rPr>
              <a:t>?</a:t>
            </a:r>
          </a:p>
          <a:p>
            <a:r>
              <a:rPr lang="de-DE" sz="1200" dirty="0">
                <a:solidFill>
                  <a:srgbClr val="0000FF"/>
                </a:solidFill>
              </a:rPr>
              <a:t>Ein erweiterter Blutgefäßstamm der Bindehaut mit einem Rand aus Ödem und Entzündungszellen</a:t>
            </a:r>
            <a:endParaRPr lang="en-US" sz="1200" dirty="0">
              <a:solidFill>
                <a:srgbClr val="0000FF"/>
              </a:solidFill>
            </a:endParaRPr>
          </a:p>
          <a:p>
            <a:endParaRPr lang="en-US" sz="1600" dirty="0">
              <a:solidFill>
                <a:srgbClr val="0000FF"/>
              </a:solidFill>
            </a:endParaRPr>
          </a:p>
          <a:p>
            <a:r>
              <a:rPr lang="en-US" sz="1200" i="1" dirty="0">
                <a:solidFill>
                  <a:srgbClr val="0000FF"/>
                </a:solidFill>
              </a:rPr>
              <a:t>Welche Krankheitsgruppe sollte bei Vorhandensein von Papillen als Erstes in Betracht gezogen werden? (Es handelt sich nicht um SLK)</a:t>
            </a:r>
            <a:endParaRPr lang="en-US" sz="1600" i="1" dirty="0">
              <a:solidFill>
                <a:schemeClr val="accent6">
                  <a:lumMod val="20000"/>
                  <a:lumOff val="80000"/>
                </a:schemeClr>
              </a:solidFill>
            </a:endParaRPr>
          </a:p>
          <a:p>
            <a:r>
              <a:rPr lang="en-US" sz="1200" dirty="0">
                <a:solidFill>
                  <a:schemeClr val="accent6">
                    <a:lumMod val="20000"/>
                    <a:lumOff val="80000"/>
                  </a:schemeClr>
                </a:solidFill>
              </a:rPr>
              <a:t>Allergische Erkrankung (an zweiter Stelle steht eine bakterielle Infektion)</a:t>
            </a:r>
          </a:p>
        </p:txBody>
      </p:sp>
      <p:sp>
        <p:nvSpPr>
          <p:cNvPr id="3" name="Oval 2">
            <a:extLst>
              <a:ext uri="{FF2B5EF4-FFF2-40B4-BE49-F238E27FC236}">
                <a16:creationId xmlns:a16="http://schemas.microsoft.com/office/drawing/2014/main" id="{717578EA-8DEC-4F11-9458-99E87067AF8C}"/>
              </a:ext>
            </a:extLst>
          </p:cNvPr>
          <p:cNvSpPr/>
          <p:nvPr/>
        </p:nvSpPr>
        <p:spPr>
          <a:xfrm>
            <a:off x="3505200" y="2590800"/>
            <a:ext cx="20574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340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39</a:t>
            </a:fld>
            <a:endParaRPr lang="en-US" altLang="en-US" sz="1000"/>
          </a:p>
        </p:txBody>
      </p:sp>
      <p:sp>
        <p:nvSpPr>
          <p:cNvPr id="2" name="TextBox 1">
            <a:extLst>
              <a:ext uri="{FF2B5EF4-FFF2-40B4-BE49-F238E27FC236}">
                <a16:creationId xmlns:a16="http://schemas.microsoft.com/office/drawing/2014/main" id="{E50C5818-9117-4C4C-8307-0E6639262CFA}"/>
              </a:ext>
            </a:extLst>
          </p:cNvPr>
          <p:cNvSpPr txBox="1"/>
          <p:nvPr/>
        </p:nvSpPr>
        <p:spPr>
          <a:xfrm>
            <a:off x="1447800" y="3395870"/>
            <a:ext cx="6553200" cy="1379865"/>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Was versteht man in diesem Zusammenhang unter einer </a:t>
            </a:r>
            <a:r>
              <a:rPr lang="en-US" sz="1200" dirty="0">
                <a:solidFill>
                  <a:srgbClr val="0000FF"/>
                </a:solidFill>
              </a:rPr>
              <a:t>Papille</a:t>
            </a:r>
            <a:r>
              <a:rPr lang="en-US" sz="1200" i="1" dirty="0">
                <a:solidFill>
                  <a:srgbClr val="0000FF"/>
                </a:solidFill>
              </a:rPr>
              <a:t>?</a:t>
            </a:r>
          </a:p>
          <a:p>
            <a:r>
              <a:rPr lang="de-DE" sz="1200" dirty="0">
                <a:solidFill>
                  <a:srgbClr val="0000FF"/>
                </a:solidFill>
              </a:rPr>
              <a:t>Ein erweiterter Blutgefäßstamm der Bindehaut mit einem Rand aus Ödem und Entzündungszellen</a:t>
            </a:r>
            <a:endParaRPr lang="en-US" sz="1200" dirty="0">
              <a:solidFill>
                <a:srgbClr val="0000FF"/>
              </a:solidFill>
            </a:endParaRPr>
          </a:p>
          <a:p>
            <a:endParaRPr lang="en-US" sz="1600" dirty="0">
              <a:solidFill>
                <a:srgbClr val="0000FF"/>
              </a:solidFill>
            </a:endParaRPr>
          </a:p>
          <a:p>
            <a:r>
              <a:rPr lang="en-US" sz="1200" i="1" dirty="0">
                <a:solidFill>
                  <a:srgbClr val="0000FF"/>
                </a:solidFill>
              </a:rPr>
              <a:t>Welche Krankheitsgruppe sollte bei Vorhandensein von Papillen als Erstes in Betracht gezogen werden? (Es handelt sich nicht um SLK)</a:t>
            </a:r>
          </a:p>
          <a:p>
            <a:r>
              <a:rPr lang="en-US" sz="1200" dirty="0">
                <a:solidFill>
                  <a:srgbClr val="0000FF"/>
                </a:solidFill>
              </a:rPr>
              <a:t>Allergische Erkrankung </a:t>
            </a:r>
            <a:endParaRPr lang="en-US" sz="1600" dirty="0"/>
          </a:p>
        </p:txBody>
      </p:sp>
      <p:sp>
        <p:nvSpPr>
          <p:cNvPr id="3" name="Oval 2">
            <a:extLst>
              <a:ext uri="{FF2B5EF4-FFF2-40B4-BE49-F238E27FC236}">
                <a16:creationId xmlns:a16="http://schemas.microsoft.com/office/drawing/2014/main" id="{717578EA-8DEC-4F11-9458-99E87067AF8C}"/>
              </a:ext>
            </a:extLst>
          </p:cNvPr>
          <p:cNvSpPr/>
          <p:nvPr/>
        </p:nvSpPr>
        <p:spPr>
          <a:xfrm>
            <a:off x="3505200" y="2590800"/>
            <a:ext cx="20574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4184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438400" y="228600"/>
            <a:ext cx="4184650" cy="366713"/>
          </a:xfrm>
          <a:prstGeom prst="rect">
            <a:avLst/>
          </a:prstGeom>
          <a:solidFill>
            <a:srgbClr val="D8D8EC"/>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limbische Keratokonjunktivitis</a:t>
            </a:r>
          </a:p>
        </p:txBody>
      </p:sp>
      <p:sp>
        <p:nvSpPr>
          <p:cNvPr id="412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A7A42FF-2861-4A0E-9E35-62BE4EBB12B2}" type="slidenum">
              <a:rPr lang="en-US" altLang="en-US" sz="1000"/>
              <a:t>4</a:t>
            </a:fld>
            <a:endParaRPr lang="en-US" altLang="en-US" sz="1000"/>
          </a:p>
        </p:txBody>
      </p:sp>
      <p:sp>
        <p:nvSpPr>
          <p:cNvPr id="2" name="TextBox 1">
            <a:extLst>
              <a:ext uri="{FF2B5EF4-FFF2-40B4-BE49-F238E27FC236}">
                <a16:creationId xmlns:a16="http://schemas.microsoft.com/office/drawing/2014/main" id="{8ECF59D7-88B7-4B03-8B11-D699F5000521}"/>
              </a:ext>
            </a:extLst>
          </p:cNvPr>
          <p:cNvSpPr txBox="1"/>
          <p:nvPr/>
        </p:nvSpPr>
        <p:spPr>
          <a:xfrm>
            <a:off x="6386159" y="410647"/>
            <a:ext cx="293670" cy="369332"/>
          </a:xfrm>
          <a:prstGeom prst="rect">
            <a:avLst/>
          </a:prstGeom>
          <a:noFill/>
        </p:spPr>
        <p:txBody>
          <a:bodyPr wrap="square" lIns="25400" tIns="12700" rIns="25400" bIns="12700" rtlCol="0">
            <a:spAutoFit/>
          </a:bodyPr>
          <a:lstStyle/>
          <a:p>
            <a:r>
              <a:rPr lang="en-US" sz="1200" dirty="0"/>
              <a:t>^</a:t>
            </a:r>
          </a:p>
        </p:txBody>
      </p:sp>
      <p:sp>
        <p:nvSpPr>
          <p:cNvPr id="3" name="TextBox 2">
            <a:extLst>
              <a:ext uri="{FF2B5EF4-FFF2-40B4-BE49-F238E27FC236}">
                <a16:creationId xmlns:a16="http://schemas.microsoft.com/office/drawing/2014/main" id="{F1746C71-9591-442C-9BF5-5483ED17D6A3}"/>
              </a:ext>
            </a:extLst>
          </p:cNvPr>
          <p:cNvSpPr txBox="1"/>
          <p:nvPr/>
        </p:nvSpPr>
        <p:spPr>
          <a:xfrm>
            <a:off x="5712897" y="608565"/>
            <a:ext cx="1640193" cy="369332"/>
          </a:xfrm>
          <a:prstGeom prst="rect">
            <a:avLst/>
          </a:prstGeom>
          <a:solidFill>
            <a:srgbClr val="D8D8EC"/>
          </a:solidFill>
        </p:spPr>
        <p:txBody>
          <a:bodyPr wrap="square" lIns="25400" tIns="12700" rIns="25400" bIns="12700" rtlCol="0">
            <a:spAutoFit/>
          </a:bodyPr>
          <a:lstStyle/>
          <a:p>
            <a:pPr algn="ctr"/>
            <a:r>
              <a:rPr lang="en-US" sz="1200" b="1" dirty="0">
                <a:solidFill>
                  <a:srgbClr val="0000FF"/>
                </a:solidFill>
                <a:latin typeface="Segoe Script" panose="020B0504020000000003" pitchFamily="34" charset="0"/>
              </a:rPr>
              <a:t>von Theodore</a:t>
            </a:r>
          </a:p>
        </p:txBody>
      </p:sp>
      <p:sp>
        <p:nvSpPr>
          <p:cNvPr id="4" name="TextBox 3">
            <a:extLst>
              <a:ext uri="{FF2B5EF4-FFF2-40B4-BE49-F238E27FC236}">
                <a16:creationId xmlns:a16="http://schemas.microsoft.com/office/drawing/2014/main" id="{AE4B9037-15AF-4610-87DA-AECE54797D80}"/>
              </a:ext>
            </a:extLst>
          </p:cNvPr>
          <p:cNvSpPr txBox="1"/>
          <p:nvPr/>
        </p:nvSpPr>
        <p:spPr>
          <a:xfrm>
            <a:off x="806516" y="1179128"/>
            <a:ext cx="6553200" cy="1410643"/>
          </a:xfrm>
          <a:prstGeom prst="rect">
            <a:avLst/>
          </a:prstGeom>
          <a:noFill/>
        </p:spPr>
        <p:txBody>
          <a:bodyPr wrap="square" lIns="25400" tIns="12700" rIns="25400" bIns="12700" rtlCol="0">
            <a:spAutoFit/>
          </a:bodyPr>
          <a:lstStyle/>
          <a:p>
            <a:r>
              <a:rPr lang="en-US" sz="1200" i="1" dirty="0">
                <a:solidFill>
                  <a:srgbClr val="0000FF"/>
                </a:solidFill>
              </a:rPr>
              <a:t>Wie lautet die „vollständige Bezeichnung“ von SLK?</a:t>
            </a:r>
          </a:p>
          <a:p>
            <a:r>
              <a:rPr lang="de-DE" sz="1200" dirty="0">
                <a:solidFill>
                  <a:srgbClr val="0000FF"/>
                </a:solidFill>
              </a:rPr>
              <a:t>Superiore limbische Keratokonjunktivitis nach Theodore. Ich erwähne dies für den Fall, dass falls Sie diesen Begriff einmal sehen, dann auch wissen, dass es sich immer noch um SLK handelt</a:t>
            </a:r>
            <a:r>
              <a:rPr lang="en-US" sz="1200" dirty="0">
                <a:solidFill>
                  <a:srgbClr val="0000FF"/>
                </a:solidFill>
              </a:rPr>
              <a:t>.</a:t>
            </a:r>
          </a:p>
          <a:p>
            <a:endParaRPr lang="en-US" dirty="0">
              <a:solidFill>
                <a:srgbClr val="0000FF"/>
              </a:solidFill>
            </a:endParaRPr>
          </a:p>
          <a:p>
            <a:r>
              <a:rPr lang="en-US" sz="1200" i="1" dirty="0">
                <a:solidFill>
                  <a:srgbClr val="0000FF"/>
                </a:solidFill>
              </a:rPr>
              <a:t>Kurz gesagt, was ist SLK?</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dirty="0">
              <a:solidFill>
                <a:srgbClr val="0000FF"/>
              </a:solidFill>
            </a:endParaRPr>
          </a:p>
        </p:txBody>
      </p:sp>
    </p:spTree>
    <p:extLst>
      <p:ext uri="{BB962C8B-B14F-4D97-AF65-F5344CB8AC3E}">
        <p14:creationId xmlns:p14="http://schemas.microsoft.com/office/powerpoint/2010/main" val="34374205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40</a:t>
            </a:fld>
            <a:endParaRPr lang="en-US" altLang="en-US" sz="1000"/>
          </a:p>
        </p:txBody>
      </p:sp>
      <p:sp>
        <p:nvSpPr>
          <p:cNvPr id="2" name="TextBox 1">
            <a:extLst>
              <a:ext uri="{FF2B5EF4-FFF2-40B4-BE49-F238E27FC236}">
                <a16:creationId xmlns:a16="http://schemas.microsoft.com/office/drawing/2014/main" id="{E50C5818-9117-4C4C-8307-0E6639262CFA}"/>
              </a:ext>
            </a:extLst>
          </p:cNvPr>
          <p:cNvSpPr txBox="1"/>
          <p:nvPr/>
        </p:nvSpPr>
        <p:spPr>
          <a:xfrm>
            <a:off x="1447800" y="3395870"/>
            <a:ext cx="6553200" cy="1379865"/>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Was versteht man in diesem Zusammenhang unter einer </a:t>
            </a:r>
            <a:r>
              <a:rPr lang="en-US" sz="1200" dirty="0">
                <a:solidFill>
                  <a:srgbClr val="0000FF"/>
                </a:solidFill>
              </a:rPr>
              <a:t>Papille</a:t>
            </a:r>
            <a:r>
              <a:rPr lang="en-US" sz="1200" i="1" dirty="0">
                <a:solidFill>
                  <a:srgbClr val="0000FF"/>
                </a:solidFill>
              </a:rPr>
              <a:t>?</a:t>
            </a:r>
          </a:p>
          <a:p>
            <a:r>
              <a:rPr lang="de-DE" sz="1200" dirty="0">
                <a:solidFill>
                  <a:srgbClr val="0000FF"/>
                </a:solidFill>
              </a:rPr>
              <a:t>Ein erweiterter Blutgefäßstamm der Bindehaut mit einem Rand aus Ödem und Entzündungszellen</a:t>
            </a:r>
            <a:endParaRPr lang="en-US" sz="1200" dirty="0">
              <a:solidFill>
                <a:srgbClr val="0000FF"/>
              </a:solidFill>
            </a:endParaRPr>
          </a:p>
          <a:p>
            <a:endParaRPr lang="en-US" sz="1600" dirty="0">
              <a:solidFill>
                <a:srgbClr val="0000FF"/>
              </a:solidFill>
            </a:endParaRPr>
          </a:p>
          <a:p>
            <a:r>
              <a:rPr lang="en-US" sz="1200" i="1" dirty="0">
                <a:solidFill>
                  <a:srgbClr val="0000FF"/>
                </a:solidFill>
              </a:rPr>
              <a:t>Welche Krankheitsgruppe sollte bei Vorhandensein von Papillen als Erstes in Betracht gezogen werden? (Es handelt sich nicht um SLK)</a:t>
            </a:r>
          </a:p>
          <a:p>
            <a:r>
              <a:rPr lang="en-US" sz="1200" dirty="0">
                <a:solidFill>
                  <a:srgbClr val="0000FF"/>
                </a:solidFill>
              </a:rPr>
              <a:t>Allergische Erkrankung </a:t>
            </a:r>
            <a:r>
              <a:rPr lang="en-US" sz="1200" dirty="0"/>
              <a:t>(bakterielle Infektion steht an zweiter Stelle)</a:t>
            </a:r>
          </a:p>
        </p:txBody>
      </p:sp>
      <p:sp>
        <p:nvSpPr>
          <p:cNvPr id="3" name="Oval 2">
            <a:extLst>
              <a:ext uri="{FF2B5EF4-FFF2-40B4-BE49-F238E27FC236}">
                <a16:creationId xmlns:a16="http://schemas.microsoft.com/office/drawing/2014/main" id="{717578EA-8DEC-4F11-9458-99E87067AF8C}"/>
              </a:ext>
            </a:extLst>
          </p:cNvPr>
          <p:cNvSpPr/>
          <p:nvPr/>
        </p:nvSpPr>
        <p:spPr>
          <a:xfrm>
            <a:off x="3505200" y="2590800"/>
            <a:ext cx="20574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2A9BFC3-E8AA-EBCC-6973-707A9F875AB8}"/>
              </a:ext>
            </a:extLst>
          </p:cNvPr>
          <p:cNvSpPr/>
          <p:nvPr/>
        </p:nvSpPr>
        <p:spPr>
          <a:xfrm>
            <a:off x="3048000" y="4599800"/>
            <a:ext cx="1371600" cy="277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Kategorie von Erregern</a:t>
            </a:r>
          </a:p>
        </p:txBody>
      </p:sp>
    </p:spTree>
    <p:extLst>
      <p:ext uri="{BB962C8B-B14F-4D97-AF65-F5344CB8AC3E}">
        <p14:creationId xmlns:p14="http://schemas.microsoft.com/office/powerpoint/2010/main" val="23630117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CCFFCC"/>
                          </a:solidFill>
                          <a:effectLst/>
                          <a:latin typeface="Arial" charset="0"/>
                        </a:rPr>
                        <a:t>Filamente</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im</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oberen</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Bereich</a:t>
                      </a:r>
                      <a:endParaRPr kumimoji="0" lang="en-US" sz="1200" b="0"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41</a:t>
            </a:fld>
            <a:endParaRPr lang="en-US" altLang="en-US" sz="1000"/>
          </a:p>
        </p:txBody>
      </p:sp>
      <p:sp>
        <p:nvSpPr>
          <p:cNvPr id="2" name="TextBox 1">
            <a:extLst>
              <a:ext uri="{FF2B5EF4-FFF2-40B4-BE49-F238E27FC236}">
                <a16:creationId xmlns:a16="http://schemas.microsoft.com/office/drawing/2014/main" id="{E50C5818-9117-4C4C-8307-0E6639262CFA}"/>
              </a:ext>
            </a:extLst>
          </p:cNvPr>
          <p:cNvSpPr txBox="1"/>
          <p:nvPr/>
        </p:nvSpPr>
        <p:spPr>
          <a:xfrm>
            <a:off x="1447800" y="3395870"/>
            <a:ext cx="6553200" cy="1379865"/>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Was versteht man in diesem Zusammenhang unter einer </a:t>
            </a:r>
            <a:r>
              <a:rPr lang="en-US" sz="1200" dirty="0">
                <a:solidFill>
                  <a:srgbClr val="0000FF"/>
                </a:solidFill>
              </a:rPr>
              <a:t>Papille</a:t>
            </a:r>
            <a:r>
              <a:rPr lang="en-US" sz="1200" i="1" dirty="0">
                <a:solidFill>
                  <a:srgbClr val="0000FF"/>
                </a:solidFill>
              </a:rPr>
              <a:t>?</a:t>
            </a:r>
          </a:p>
          <a:p>
            <a:r>
              <a:rPr lang="de-DE" sz="1200" dirty="0">
                <a:solidFill>
                  <a:srgbClr val="0000FF"/>
                </a:solidFill>
              </a:rPr>
              <a:t>Ein erweiterter Blutgefäßstamm der Bindehaut mit einem Rand aus Ödem und Entzündungszellen</a:t>
            </a:r>
            <a:endParaRPr lang="en-US" sz="1200" dirty="0">
              <a:solidFill>
                <a:srgbClr val="0000FF"/>
              </a:solidFill>
            </a:endParaRPr>
          </a:p>
          <a:p>
            <a:endParaRPr lang="en-US" sz="1600" dirty="0">
              <a:solidFill>
                <a:srgbClr val="0000FF"/>
              </a:solidFill>
            </a:endParaRPr>
          </a:p>
          <a:p>
            <a:r>
              <a:rPr lang="en-US" sz="1200" i="1" dirty="0">
                <a:solidFill>
                  <a:srgbClr val="0000FF"/>
                </a:solidFill>
              </a:rPr>
              <a:t>Welche Krankheitsgruppe sollte bei Vorhandensein von Papillen als Erstes in Betracht gezogen werden? (Es handelt sich nicht um SLK)</a:t>
            </a:r>
          </a:p>
          <a:p>
            <a:r>
              <a:rPr lang="en-US" sz="1200" dirty="0">
                <a:solidFill>
                  <a:srgbClr val="0000FF"/>
                </a:solidFill>
              </a:rPr>
              <a:t>Allergische Erkrankung </a:t>
            </a:r>
            <a:r>
              <a:rPr lang="en-US" sz="1200" dirty="0"/>
              <a:t>(bakterielle Infektion steht an zweiter Stelle)</a:t>
            </a:r>
          </a:p>
        </p:txBody>
      </p:sp>
      <p:sp>
        <p:nvSpPr>
          <p:cNvPr id="3" name="Oval 2">
            <a:extLst>
              <a:ext uri="{FF2B5EF4-FFF2-40B4-BE49-F238E27FC236}">
                <a16:creationId xmlns:a16="http://schemas.microsoft.com/office/drawing/2014/main" id="{717578EA-8DEC-4F11-9458-99E87067AF8C}"/>
              </a:ext>
            </a:extLst>
          </p:cNvPr>
          <p:cNvSpPr/>
          <p:nvPr/>
        </p:nvSpPr>
        <p:spPr>
          <a:xfrm>
            <a:off x="3505200" y="2590800"/>
            <a:ext cx="20574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09401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42</a:t>
            </a:fld>
            <a:endParaRPr lang="en-US" altLang="en-US" sz="1000"/>
          </a:p>
        </p:txBody>
      </p:sp>
      <p:sp>
        <p:nvSpPr>
          <p:cNvPr id="2" name="TextBox 1">
            <a:extLst>
              <a:ext uri="{FF2B5EF4-FFF2-40B4-BE49-F238E27FC236}">
                <a16:creationId xmlns:a16="http://schemas.microsoft.com/office/drawing/2014/main" id="{E50C5818-9117-4C4C-8307-0E6639262CFA}"/>
              </a:ext>
            </a:extLst>
          </p:cNvPr>
          <p:cNvSpPr txBox="1"/>
          <p:nvPr/>
        </p:nvSpPr>
        <p:spPr>
          <a:xfrm>
            <a:off x="1447800" y="3395870"/>
            <a:ext cx="6553200" cy="1569660"/>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chemeClr val="bg1">
                    <a:lumMod val="50000"/>
                  </a:schemeClr>
                </a:solidFill>
              </a:rPr>
              <a:t>Was versteht man in diesem Zusammenhang unter einer </a:t>
            </a:r>
            <a:r>
              <a:rPr lang="en-US" sz="1200" dirty="0">
                <a:solidFill>
                  <a:schemeClr val="bg1">
                    <a:lumMod val="50000"/>
                  </a:schemeClr>
                </a:solidFill>
              </a:rPr>
              <a:t>Papille</a:t>
            </a:r>
            <a:r>
              <a:rPr lang="en-US" sz="1200" i="1" dirty="0">
                <a:solidFill>
                  <a:schemeClr val="bg1">
                    <a:lumMod val="50000"/>
                  </a:schemeClr>
                </a:solidFill>
              </a:rPr>
              <a:t>?</a:t>
            </a:r>
          </a:p>
          <a:p>
            <a:r>
              <a:rPr lang="en-US" sz="1200" dirty="0">
                <a:solidFill>
                  <a:schemeClr val="bg1">
                    <a:lumMod val="50000"/>
                  </a:schemeClr>
                </a:solidFill>
              </a:rPr>
              <a:t>Ein erweiterter Blutgefäßstamm </a:t>
            </a:r>
            <a:r>
              <a:rPr lang="en-US" sz="1200" dirty="0" err="1">
                <a:solidFill>
                  <a:schemeClr val="bg1">
                    <a:lumMod val="50000"/>
                  </a:schemeClr>
                </a:solidFill>
              </a:rPr>
              <a:t>der Bindehaut </a:t>
            </a:r>
            <a:r>
              <a:rPr lang="en-US" sz="1200" dirty="0">
                <a:solidFill>
                  <a:schemeClr val="bg1">
                    <a:lumMod val="50000"/>
                  </a:schemeClr>
                </a:solidFill>
              </a:rPr>
              <a:t>mit einem Rand aus Ödem und Entzündungszellen</a:t>
            </a:r>
          </a:p>
          <a:p>
            <a:endParaRPr lang="en-US" sz="1600" dirty="0">
              <a:solidFill>
                <a:schemeClr val="bg1">
                  <a:lumMod val="50000"/>
                </a:schemeClr>
              </a:solidFill>
            </a:endParaRPr>
          </a:p>
          <a:p>
            <a:r>
              <a:rPr lang="en-US" sz="1200" i="1" dirty="0">
                <a:solidFill>
                  <a:schemeClr val="bg1">
                    <a:lumMod val="50000"/>
                  </a:schemeClr>
                </a:solidFill>
              </a:rPr>
              <a:t>Welche Krankheitsgruppe sollte bei Vorhandensein von Papillen als Erstes in Betracht gezogen werden? (Es handelt sich nicht um SLK)</a:t>
            </a:r>
          </a:p>
          <a:p>
            <a:r>
              <a:rPr lang="en-US" sz="1200" b="1" dirty="0">
                <a:solidFill>
                  <a:srgbClr val="0000FF"/>
                </a:solidFill>
              </a:rPr>
              <a:t>Allergische Erkrankung </a:t>
            </a:r>
            <a:r>
              <a:rPr lang="en-US" sz="1200" dirty="0">
                <a:solidFill>
                  <a:schemeClr val="bg1">
                    <a:lumMod val="50000"/>
                  </a:schemeClr>
                </a:solidFill>
              </a:rPr>
              <a:t>(an zweiter Stelle steht eine bakterielle Infektion)</a:t>
            </a:r>
          </a:p>
        </p:txBody>
      </p:sp>
      <p:sp>
        <p:nvSpPr>
          <p:cNvPr id="3" name="Oval 2">
            <a:extLst>
              <a:ext uri="{FF2B5EF4-FFF2-40B4-BE49-F238E27FC236}">
                <a16:creationId xmlns:a16="http://schemas.microsoft.com/office/drawing/2014/main" id="{717578EA-8DEC-4F11-9458-99E87067AF8C}"/>
              </a:ext>
            </a:extLst>
          </p:cNvPr>
          <p:cNvSpPr/>
          <p:nvPr/>
        </p:nvSpPr>
        <p:spPr>
          <a:xfrm>
            <a:off x="3505200" y="2590800"/>
            <a:ext cx="20574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D9804FA-E970-40B8-A61A-3F453F9E4816}"/>
              </a:ext>
            </a:extLst>
          </p:cNvPr>
          <p:cNvSpPr txBox="1"/>
          <p:nvPr/>
        </p:nvSpPr>
        <p:spPr>
          <a:xfrm>
            <a:off x="3434940" y="4260216"/>
            <a:ext cx="4483920" cy="1169551"/>
          </a:xfrm>
          <a:prstGeom prst="rect">
            <a:avLst/>
          </a:prstGeom>
          <a:solidFill>
            <a:srgbClr val="002060"/>
          </a:solidFill>
        </p:spPr>
        <p:txBody>
          <a:bodyPr wrap="square" lIns="25400" tIns="12700" rIns="25400" bIns="12700" rtlCol="0">
            <a:spAutoFit/>
          </a:bodyPr>
          <a:lstStyle/>
          <a:p>
            <a:r>
              <a:rPr lang="en-US" sz="1200" i="1" dirty="0">
                <a:solidFill>
                  <a:schemeClr val="bg1"/>
                </a:solidFill>
              </a:rPr>
              <a:t>Welche allergischen Erkrankungen sind klassischerweise mit Papillen verbunden?</a:t>
            </a:r>
          </a:p>
          <a:p>
            <a:r>
              <a:rPr lang="en-US" sz="1200" dirty="0">
                <a:solidFill>
                  <a:schemeClr val="bg1"/>
                </a:solidFill>
              </a:rPr>
              <a:t>--</a:t>
            </a:r>
            <a:r>
              <a:rPr lang="en-US" sz="1200" b="1" i="1" dirty="0">
                <a:solidFill>
                  <a:schemeClr val="bg1"/>
                </a:solidFill>
              </a:rPr>
              <a:t>?</a:t>
            </a:r>
            <a:endParaRPr lang="en-US" sz="1400" dirty="0">
              <a:solidFill>
                <a:schemeClr val="bg1"/>
              </a:solidFill>
            </a:endParaRPr>
          </a:p>
          <a:p>
            <a:r>
              <a:rPr lang="en-US" sz="1200" dirty="0">
                <a:solidFill>
                  <a:schemeClr val="bg1"/>
                </a:solidFill>
              </a:rPr>
              <a:t>--</a:t>
            </a:r>
            <a:r>
              <a:rPr lang="en-US" sz="1200" b="1" i="1" dirty="0">
                <a:solidFill>
                  <a:schemeClr val="bg1"/>
                </a:solidFill>
              </a:rPr>
              <a:t>?</a:t>
            </a:r>
            <a:r>
              <a:rPr lang="en-US" sz="1200" dirty="0">
                <a:solidFill>
                  <a:schemeClr val="bg1"/>
                </a:solidFill>
              </a:rPr>
              <a:t> </a:t>
            </a:r>
          </a:p>
          <a:p>
            <a:r>
              <a:rPr lang="en-US" sz="1200" dirty="0">
                <a:solidFill>
                  <a:schemeClr val="bg1"/>
                </a:solidFill>
              </a:rPr>
              <a:t>--</a:t>
            </a:r>
            <a:r>
              <a:rPr lang="en-US" sz="1200" b="1" i="1" dirty="0">
                <a:solidFill>
                  <a:schemeClr val="bg1"/>
                </a:solidFill>
              </a:rPr>
              <a:t>?</a:t>
            </a:r>
            <a:endParaRPr lang="en-US" sz="1400" dirty="0">
              <a:solidFill>
                <a:schemeClr val="bg1"/>
              </a:solidFill>
            </a:endParaRPr>
          </a:p>
          <a:p>
            <a:r>
              <a:rPr lang="en-US" sz="1200" dirty="0">
                <a:solidFill>
                  <a:schemeClr val="bg1"/>
                </a:solidFill>
              </a:rPr>
              <a:t>(es gibt noch weitere)</a:t>
            </a:r>
          </a:p>
        </p:txBody>
      </p:sp>
      <p:sp>
        <p:nvSpPr>
          <p:cNvPr id="8" name="Oval 7">
            <a:extLst>
              <a:ext uri="{FF2B5EF4-FFF2-40B4-BE49-F238E27FC236}">
                <a16:creationId xmlns:a16="http://schemas.microsoft.com/office/drawing/2014/main" id="{3368EAF5-F2C7-4E6A-AEF6-0DE580382BBC}"/>
              </a:ext>
            </a:extLst>
          </p:cNvPr>
          <p:cNvSpPr/>
          <p:nvPr/>
        </p:nvSpPr>
        <p:spPr>
          <a:xfrm>
            <a:off x="1343590" y="4460028"/>
            <a:ext cx="2057400" cy="449664"/>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34528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CCFFCC"/>
                          </a:solidFill>
                          <a:effectLst/>
                          <a:latin typeface="Arial" charset="0"/>
                        </a:rPr>
                        <a:t>Filamente</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im</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oberen</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Bereich</a:t>
                      </a:r>
                      <a:endParaRPr kumimoji="0" lang="en-US" sz="1200" b="0"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43</a:t>
            </a:fld>
            <a:endParaRPr lang="en-US" altLang="en-US" sz="1000"/>
          </a:p>
        </p:txBody>
      </p:sp>
      <p:sp>
        <p:nvSpPr>
          <p:cNvPr id="2" name="TextBox 1">
            <a:extLst>
              <a:ext uri="{FF2B5EF4-FFF2-40B4-BE49-F238E27FC236}">
                <a16:creationId xmlns:a16="http://schemas.microsoft.com/office/drawing/2014/main" id="{E50C5818-9117-4C4C-8307-0E6639262CFA}"/>
              </a:ext>
            </a:extLst>
          </p:cNvPr>
          <p:cNvSpPr txBox="1"/>
          <p:nvPr/>
        </p:nvSpPr>
        <p:spPr>
          <a:xfrm>
            <a:off x="1447800" y="3395870"/>
            <a:ext cx="6553200" cy="1379865"/>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chemeClr val="bg1">
                    <a:lumMod val="50000"/>
                  </a:schemeClr>
                </a:solidFill>
              </a:rPr>
              <a:t>Was versteht man in diesem Zusammenhang unter einer </a:t>
            </a:r>
            <a:r>
              <a:rPr lang="en-US" sz="1200" dirty="0">
                <a:solidFill>
                  <a:schemeClr val="bg1">
                    <a:lumMod val="50000"/>
                  </a:schemeClr>
                </a:solidFill>
              </a:rPr>
              <a:t>Papille</a:t>
            </a:r>
            <a:r>
              <a:rPr lang="en-US" sz="1200" i="1" dirty="0">
                <a:solidFill>
                  <a:schemeClr val="bg1">
                    <a:lumMod val="50000"/>
                  </a:schemeClr>
                </a:solidFill>
              </a:rPr>
              <a:t>?</a:t>
            </a:r>
          </a:p>
          <a:p>
            <a:r>
              <a:rPr lang="de-DE" sz="1200" dirty="0">
                <a:solidFill>
                  <a:schemeClr val="bg1">
                    <a:lumMod val="50000"/>
                  </a:schemeClr>
                </a:solidFill>
              </a:rPr>
              <a:t>Ein erweiterter Blutgefäßstamm der Bindehaut mit einem Rand aus Ödem und Entzündungszellen</a:t>
            </a:r>
            <a:endParaRPr lang="en-US" sz="1200" dirty="0">
              <a:solidFill>
                <a:schemeClr val="bg1">
                  <a:lumMod val="50000"/>
                </a:schemeClr>
              </a:solidFill>
            </a:endParaRPr>
          </a:p>
          <a:p>
            <a:endParaRPr lang="en-US" sz="1600" dirty="0">
              <a:solidFill>
                <a:schemeClr val="bg1">
                  <a:lumMod val="50000"/>
                </a:schemeClr>
              </a:solidFill>
            </a:endParaRPr>
          </a:p>
          <a:p>
            <a:r>
              <a:rPr lang="en-US" sz="1200" i="1" dirty="0">
                <a:solidFill>
                  <a:schemeClr val="bg1">
                    <a:lumMod val="50000"/>
                  </a:schemeClr>
                </a:solidFill>
              </a:rPr>
              <a:t>Welche Krankheitsgruppe sollte bei Vorhandensein von Papillen als Erstes in Betracht gezogen werden? (Es handelt sich nicht um SLK)</a:t>
            </a:r>
          </a:p>
          <a:p>
            <a:r>
              <a:rPr lang="en-US" sz="1200" b="1" dirty="0">
                <a:solidFill>
                  <a:srgbClr val="0000FF"/>
                </a:solidFill>
              </a:rPr>
              <a:t>Allergische Erkrankung </a:t>
            </a:r>
            <a:r>
              <a:rPr lang="en-US" sz="1200" dirty="0">
                <a:solidFill>
                  <a:schemeClr val="bg1">
                    <a:lumMod val="50000"/>
                  </a:schemeClr>
                </a:solidFill>
              </a:rPr>
              <a:t>(an zweiter Stelle steht eine bakterielle Infektion)</a:t>
            </a:r>
          </a:p>
        </p:txBody>
      </p:sp>
      <p:sp>
        <p:nvSpPr>
          <p:cNvPr id="3" name="Oval 2">
            <a:extLst>
              <a:ext uri="{FF2B5EF4-FFF2-40B4-BE49-F238E27FC236}">
                <a16:creationId xmlns:a16="http://schemas.microsoft.com/office/drawing/2014/main" id="{717578EA-8DEC-4F11-9458-99E87067AF8C}"/>
              </a:ext>
            </a:extLst>
          </p:cNvPr>
          <p:cNvSpPr/>
          <p:nvPr/>
        </p:nvSpPr>
        <p:spPr>
          <a:xfrm>
            <a:off x="3505200" y="2590800"/>
            <a:ext cx="20574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D9804FA-E970-40B8-A61A-3F453F9E4816}"/>
              </a:ext>
            </a:extLst>
          </p:cNvPr>
          <p:cNvSpPr txBox="1"/>
          <p:nvPr/>
        </p:nvSpPr>
        <p:spPr>
          <a:xfrm>
            <a:off x="3434940" y="4260216"/>
            <a:ext cx="4483920" cy="1169551"/>
          </a:xfrm>
          <a:prstGeom prst="rect">
            <a:avLst/>
          </a:prstGeom>
          <a:solidFill>
            <a:srgbClr val="002060"/>
          </a:solidFill>
        </p:spPr>
        <p:txBody>
          <a:bodyPr wrap="square" lIns="25400" tIns="12700" rIns="25400" bIns="12700" rtlCol="0">
            <a:spAutoFit/>
          </a:bodyPr>
          <a:lstStyle/>
          <a:p>
            <a:r>
              <a:rPr lang="en-US" sz="1200" i="1" dirty="0">
                <a:solidFill>
                  <a:schemeClr val="bg1"/>
                </a:solidFill>
              </a:rPr>
              <a:t>Welche allergischen Erkrankungen sind klassischerweise mit Papillen verbunden?</a:t>
            </a:r>
          </a:p>
          <a:p>
            <a:r>
              <a:rPr lang="en-US" sz="1200" dirty="0">
                <a:solidFill>
                  <a:schemeClr val="bg1"/>
                </a:solidFill>
              </a:rPr>
              <a:t>--Saisonale  allergische Konjunktivitis  (SAC)</a:t>
            </a:r>
          </a:p>
          <a:p>
            <a:r>
              <a:rPr lang="en-US" sz="1200" dirty="0">
                <a:solidFill>
                  <a:schemeClr val="bg1"/>
                </a:solidFill>
              </a:rPr>
              <a:t>--Vernale Keratokonjunktivitis (VKC)</a:t>
            </a:r>
          </a:p>
          <a:p>
            <a:r>
              <a:rPr lang="en-US" sz="1200" dirty="0">
                <a:solidFill>
                  <a:schemeClr val="bg1"/>
                </a:solidFill>
              </a:rPr>
              <a:t>--Atopische Keratokonjunktivitis (AKC)</a:t>
            </a:r>
          </a:p>
          <a:p>
            <a:r>
              <a:rPr lang="en-US" sz="1200" dirty="0">
                <a:solidFill>
                  <a:schemeClr val="bg1"/>
                </a:solidFill>
              </a:rPr>
              <a:t>(es gibt noch weitere)</a:t>
            </a:r>
          </a:p>
        </p:txBody>
      </p:sp>
      <p:sp>
        <p:nvSpPr>
          <p:cNvPr id="8" name="Oval 7">
            <a:extLst>
              <a:ext uri="{FF2B5EF4-FFF2-40B4-BE49-F238E27FC236}">
                <a16:creationId xmlns:a16="http://schemas.microsoft.com/office/drawing/2014/main" id="{3368EAF5-F2C7-4E6A-AEF6-0DE580382BBC}"/>
              </a:ext>
            </a:extLst>
          </p:cNvPr>
          <p:cNvSpPr/>
          <p:nvPr/>
        </p:nvSpPr>
        <p:spPr>
          <a:xfrm>
            <a:off x="1279320" y="4489001"/>
            <a:ext cx="2057400" cy="449664"/>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84E1B1D-B86D-18FF-9395-CC34C5BA4A63}"/>
              </a:ext>
            </a:extLst>
          </p:cNvPr>
          <p:cNvSpPr/>
          <p:nvPr/>
        </p:nvSpPr>
        <p:spPr>
          <a:xfrm>
            <a:off x="3577676" y="4601462"/>
            <a:ext cx="689524" cy="225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179CE52-AC59-1925-919B-07ECF943BAC0}"/>
              </a:ext>
            </a:extLst>
          </p:cNvPr>
          <p:cNvSpPr/>
          <p:nvPr/>
        </p:nvSpPr>
        <p:spPr>
          <a:xfrm>
            <a:off x="3575460" y="4818610"/>
            <a:ext cx="533400" cy="1814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8B70E86-7F1C-F15B-8C8D-BDCDB5F26278}"/>
              </a:ext>
            </a:extLst>
          </p:cNvPr>
          <p:cNvSpPr/>
          <p:nvPr/>
        </p:nvSpPr>
        <p:spPr>
          <a:xfrm>
            <a:off x="3575460" y="5000106"/>
            <a:ext cx="689524" cy="167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EA661D-6C2D-BEB9-96D3-177C8B6EE38A}"/>
              </a:ext>
            </a:extLst>
          </p:cNvPr>
          <p:cNvSpPr/>
          <p:nvPr/>
        </p:nvSpPr>
        <p:spPr>
          <a:xfrm>
            <a:off x="6013860" y="4614843"/>
            <a:ext cx="533400" cy="225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err="1">
                <a:solidFill>
                  <a:schemeClr val="tx1"/>
                </a:solidFill>
              </a:rPr>
              <a:t>Abk</a:t>
            </a:r>
            <a:r>
              <a:rPr lang="en-US" sz="1200" dirty="0">
                <a:solidFill>
                  <a:schemeClr val="tx1"/>
                </a:solidFill>
              </a:rPr>
              <a:t>.</a:t>
            </a:r>
          </a:p>
        </p:txBody>
      </p:sp>
      <p:sp>
        <p:nvSpPr>
          <p:cNvPr id="12" name="Rectangle 11">
            <a:extLst>
              <a:ext uri="{FF2B5EF4-FFF2-40B4-BE49-F238E27FC236}">
                <a16:creationId xmlns:a16="http://schemas.microsoft.com/office/drawing/2014/main" id="{62308142-93C2-96C0-1066-F3F85501FD78}"/>
              </a:ext>
            </a:extLst>
          </p:cNvPr>
          <p:cNvSpPr/>
          <p:nvPr/>
        </p:nvSpPr>
        <p:spPr>
          <a:xfrm>
            <a:off x="5480460" y="4826749"/>
            <a:ext cx="533400" cy="1814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Abk.</a:t>
            </a:r>
          </a:p>
        </p:txBody>
      </p:sp>
      <p:sp>
        <p:nvSpPr>
          <p:cNvPr id="13" name="Rectangle 12">
            <a:extLst>
              <a:ext uri="{FF2B5EF4-FFF2-40B4-BE49-F238E27FC236}">
                <a16:creationId xmlns:a16="http://schemas.microsoft.com/office/drawing/2014/main" id="{CD0848D6-0C6C-2EBE-1E5A-B1ED62C64BD1}"/>
              </a:ext>
            </a:extLst>
          </p:cNvPr>
          <p:cNvSpPr/>
          <p:nvPr/>
        </p:nvSpPr>
        <p:spPr>
          <a:xfrm>
            <a:off x="5606640" y="5034675"/>
            <a:ext cx="533400" cy="225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err="1">
                <a:solidFill>
                  <a:schemeClr val="tx1"/>
                </a:solidFill>
              </a:rPr>
              <a:t>Abk</a:t>
            </a:r>
            <a:r>
              <a:rPr lang="en-US" sz="1200" dirty="0">
                <a:solidFill>
                  <a:schemeClr val="tx1"/>
                </a:solidFill>
              </a:rPr>
              <a:t>.</a:t>
            </a:r>
          </a:p>
        </p:txBody>
      </p:sp>
    </p:spTree>
    <p:extLst>
      <p:ext uri="{BB962C8B-B14F-4D97-AF65-F5344CB8AC3E}">
        <p14:creationId xmlns:p14="http://schemas.microsoft.com/office/powerpoint/2010/main" val="568754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538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538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A7AA0B-9983-4BCC-8353-5A8860A72420}" type="slidenum">
              <a:rPr lang="en-US" altLang="en-US" sz="1000"/>
              <a:t>44</a:t>
            </a:fld>
            <a:endParaRPr lang="en-US" altLang="en-US" sz="1000"/>
          </a:p>
        </p:txBody>
      </p:sp>
      <p:sp>
        <p:nvSpPr>
          <p:cNvPr id="2" name="TextBox 1">
            <a:extLst>
              <a:ext uri="{FF2B5EF4-FFF2-40B4-BE49-F238E27FC236}">
                <a16:creationId xmlns:a16="http://schemas.microsoft.com/office/drawing/2014/main" id="{E50C5818-9117-4C4C-8307-0E6639262CFA}"/>
              </a:ext>
            </a:extLst>
          </p:cNvPr>
          <p:cNvSpPr txBox="1"/>
          <p:nvPr/>
        </p:nvSpPr>
        <p:spPr>
          <a:xfrm>
            <a:off x="1447800" y="3395870"/>
            <a:ext cx="6553200" cy="1379865"/>
          </a:xfrm>
          <a:prstGeom prst="rect">
            <a:avLst/>
          </a:prstGeom>
          <a:solidFill>
            <a:schemeClr val="accent6">
              <a:lumMod val="60000"/>
              <a:lumOff val="40000"/>
            </a:schemeClr>
          </a:solidFill>
        </p:spPr>
        <p:txBody>
          <a:bodyPr wrap="square" lIns="25400" tIns="12700" rIns="25400" bIns="12700" rtlCol="0">
            <a:spAutoFit/>
          </a:bodyPr>
          <a:lstStyle/>
          <a:p>
            <a:r>
              <a:rPr lang="en-US" sz="1200" i="1" dirty="0">
                <a:solidFill>
                  <a:schemeClr val="bg1">
                    <a:lumMod val="50000"/>
                  </a:schemeClr>
                </a:solidFill>
              </a:rPr>
              <a:t>Was versteht man in diesem Zusammenhang unter einer </a:t>
            </a:r>
            <a:r>
              <a:rPr lang="en-US" sz="1200" dirty="0">
                <a:solidFill>
                  <a:schemeClr val="bg1">
                    <a:lumMod val="50000"/>
                  </a:schemeClr>
                </a:solidFill>
              </a:rPr>
              <a:t>Papille</a:t>
            </a:r>
            <a:r>
              <a:rPr lang="en-US" sz="1200" i="1" dirty="0">
                <a:solidFill>
                  <a:schemeClr val="bg1">
                    <a:lumMod val="50000"/>
                  </a:schemeClr>
                </a:solidFill>
              </a:rPr>
              <a:t>?</a:t>
            </a:r>
          </a:p>
          <a:p>
            <a:r>
              <a:rPr lang="de-DE" sz="1200" dirty="0">
                <a:solidFill>
                  <a:schemeClr val="bg1">
                    <a:lumMod val="50000"/>
                  </a:schemeClr>
                </a:solidFill>
              </a:rPr>
              <a:t>Ein erweiterter Blutgefäßstamm der Bindehaut mit einem Rand aus Ödem und Entzündungszellen</a:t>
            </a:r>
            <a:endParaRPr lang="en-US" sz="1200" dirty="0">
              <a:solidFill>
                <a:schemeClr val="bg1">
                  <a:lumMod val="50000"/>
                </a:schemeClr>
              </a:solidFill>
            </a:endParaRPr>
          </a:p>
          <a:p>
            <a:endParaRPr lang="en-US" sz="1600" dirty="0">
              <a:solidFill>
                <a:schemeClr val="bg1">
                  <a:lumMod val="50000"/>
                </a:schemeClr>
              </a:solidFill>
            </a:endParaRPr>
          </a:p>
          <a:p>
            <a:r>
              <a:rPr lang="en-US" sz="1200" i="1" dirty="0">
                <a:solidFill>
                  <a:schemeClr val="bg1">
                    <a:lumMod val="50000"/>
                  </a:schemeClr>
                </a:solidFill>
              </a:rPr>
              <a:t>Welche Krankheitsgruppe sollte bei Vorhandensein von Papillen als Erstes in Betracht gezogen werden? (Es handelt sich nicht um SLK)</a:t>
            </a:r>
          </a:p>
          <a:p>
            <a:r>
              <a:rPr lang="en-US" sz="1200" b="1" dirty="0">
                <a:solidFill>
                  <a:srgbClr val="0000FF"/>
                </a:solidFill>
              </a:rPr>
              <a:t>Allergische Erkrankung </a:t>
            </a:r>
            <a:r>
              <a:rPr lang="en-US" sz="1200" dirty="0">
                <a:solidFill>
                  <a:schemeClr val="bg1">
                    <a:lumMod val="50000"/>
                  </a:schemeClr>
                </a:solidFill>
              </a:rPr>
              <a:t>(an zweiter Stelle steht eine bakterielle Infektion)</a:t>
            </a:r>
          </a:p>
        </p:txBody>
      </p:sp>
      <p:sp>
        <p:nvSpPr>
          <p:cNvPr id="3" name="Oval 2">
            <a:extLst>
              <a:ext uri="{FF2B5EF4-FFF2-40B4-BE49-F238E27FC236}">
                <a16:creationId xmlns:a16="http://schemas.microsoft.com/office/drawing/2014/main" id="{717578EA-8DEC-4F11-9458-99E87067AF8C}"/>
              </a:ext>
            </a:extLst>
          </p:cNvPr>
          <p:cNvSpPr/>
          <p:nvPr/>
        </p:nvSpPr>
        <p:spPr>
          <a:xfrm>
            <a:off x="3505200" y="2590800"/>
            <a:ext cx="2057400" cy="5334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D9804FA-E970-40B8-A61A-3F453F9E4816}"/>
              </a:ext>
            </a:extLst>
          </p:cNvPr>
          <p:cNvSpPr txBox="1"/>
          <p:nvPr/>
        </p:nvSpPr>
        <p:spPr>
          <a:xfrm>
            <a:off x="3434940" y="4260216"/>
            <a:ext cx="4483920" cy="1169551"/>
          </a:xfrm>
          <a:prstGeom prst="rect">
            <a:avLst/>
          </a:prstGeom>
          <a:solidFill>
            <a:srgbClr val="002060"/>
          </a:solidFill>
        </p:spPr>
        <p:txBody>
          <a:bodyPr wrap="square" lIns="25400" tIns="12700" rIns="25400" bIns="12700" rtlCol="0">
            <a:spAutoFit/>
          </a:bodyPr>
          <a:lstStyle/>
          <a:p>
            <a:r>
              <a:rPr lang="en-US" sz="1200" i="1" dirty="0">
                <a:solidFill>
                  <a:schemeClr val="bg1"/>
                </a:solidFill>
              </a:rPr>
              <a:t>Welche allergischen Erkrankungen sind klassischerweise mit Papillen verbunden?</a:t>
            </a:r>
          </a:p>
          <a:p>
            <a:r>
              <a:rPr lang="en-US" sz="1200" dirty="0">
                <a:solidFill>
                  <a:schemeClr val="bg1"/>
                </a:solidFill>
              </a:rPr>
              <a:t>--Saisonale  allergische Konjunktivitis  (SAC)</a:t>
            </a:r>
          </a:p>
          <a:p>
            <a:r>
              <a:rPr lang="en-US" sz="1200" dirty="0">
                <a:solidFill>
                  <a:schemeClr val="bg1"/>
                </a:solidFill>
              </a:rPr>
              <a:t>--Vernale Keratokonjunktivitis (VKC)</a:t>
            </a:r>
          </a:p>
          <a:p>
            <a:r>
              <a:rPr lang="en-US" sz="1200" dirty="0">
                <a:solidFill>
                  <a:schemeClr val="bg1"/>
                </a:solidFill>
              </a:rPr>
              <a:t>--Atopische Keratokonjunktivitis (AKC)</a:t>
            </a:r>
          </a:p>
          <a:p>
            <a:r>
              <a:rPr lang="en-US" sz="1200" dirty="0">
                <a:solidFill>
                  <a:schemeClr val="bg1"/>
                </a:solidFill>
              </a:rPr>
              <a:t>(es gibt noch weitere)</a:t>
            </a:r>
          </a:p>
        </p:txBody>
      </p:sp>
      <p:sp>
        <p:nvSpPr>
          <p:cNvPr id="8" name="Oval 7">
            <a:extLst>
              <a:ext uri="{FF2B5EF4-FFF2-40B4-BE49-F238E27FC236}">
                <a16:creationId xmlns:a16="http://schemas.microsoft.com/office/drawing/2014/main" id="{3368EAF5-F2C7-4E6A-AEF6-0DE580382BBC}"/>
              </a:ext>
            </a:extLst>
          </p:cNvPr>
          <p:cNvSpPr/>
          <p:nvPr/>
        </p:nvSpPr>
        <p:spPr>
          <a:xfrm>
            <a:off x="1225140" y="4428255"/>
            <a:ext cx="2057400" cy="449664"/>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5767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6412"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641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9BAAAC7-1A96-4DB6-A3E0-16544A418197}" type="slidenum">
              <a:rPr lang="en-US" altLang="en-US" sz="1000"/>
              <a:t>45</a:t>
            </a:fld>
            <a:endParaRPr lang="en-US" altLang="en-US" sz="10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10"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7436"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743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B63C733-B8A0-4F01-B3DC-A2B7491FA457}" type="slidenum">
              <a:rPr lang="en-US" altLang="en-US" sz="1000"/>
              <a:t>46</a:t>
            </a:fld>
            <a:endParaRPr lang="en-US" altLang="en-US" sz="1000"/>
          </a:p>
        </p:txBody>
      </p:sp>
      <p:sp>
        <p:nvSpPr>
          <p:cNvPr id="17438" name="TextBox 1"/>
          <p:cNvSpPr txBox="1">
            <a:spLocks noChangeArrowheads="1"/>
          </p:cNvSpPr>
          <p:nvPr/>
        </p:nvSpPr>
        <p:spPr bwMode="auto">
          <a:xfrm>
            <a:off x="5943600" y="3152775"/>
            <a:ext cx="2743200" cy="394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a:t>
            </a:r>
            <a:r>
              <a:rPr lang="en-US" altLang="en-US" sz="1200" i="1" dirty="0" err="1"/>
              <a:t>Punktförmige</a:t>
            </a:r>
            <a:r>
              <a:rPr lang="en-US" altLang="en-US" sz="1200" i="1" dirty="0"/>
              <a:t> </a:t>
            </a:r>
            <a:r>
              <a:rPr lang="en-US" altLang="en-US" sz="1200" i="1" dirty="0" err="1"/>
              <a:t>Epithelerosionen</a:t>
            </a:r>
            <a:r>
              <a:rPr lang="en-US" altLang="en-US" sz="1200" i="1" dirty="0"/>
              <a:t>/Keratitis)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B5ACC-71AF-11E4-F82E-34906D971B58}"/>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47</a:t>
            </a:fld>
            <a:endParaRPr lang="en-US" altLang="en-US"/>
          </a:p>
        </p:txBody>
      </p:sp>
      <p:pic>
        <p:nvPicPr>
          <p:cNvPr id="1026" name="Picture 2" descr="Staining patterns - American Academy of Ophthalmology">
            <a:extLst>
              <a:ext uri="{FF2B5EF4-FFF2-40B4-BE49-F238E27FC236}">
                <a16:creationId xmlns:a16="http://schemas.microsoft.com/office/drawing/2014/main" id="{9E518709-DC41-BB1C-FEE1-447A23DFF8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227325"/>
            <a:ext cx="4119562" cy="5142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1EA001-2CB8-EE22-8CE1-37D358AEA385}"/>
              </a:ext>
            </a:extLst>
          </p:cNvPr>
          <p:cNvSpPr/>
          <p:nvPr/>
        </p:nvSpPr>
        <p:spPr>
          <a:xfrm>
            <a:off x="4955381" y="1195864"/>
            <a:ext cx="1297781" cy="51420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F6A9969E-5A0C-F76F-0EC7-A0AD40F44BE2}"/>
              </a:ext>
            </a:extLst>
          </p:cNvPr>
          <p:cNvSpPr txBox="1"/>
          <p:nvPr/>
        </p:nvSpPr>
        <p:spPr>
          <a:xfrm>
            <a:off x="4917791" y="3978557"/>
            <a:ext cx="699230" cy="400110"/>
          </a:xfrm>
          <a:prstGeom prst="rect">
            <a:avLst/>
          </a:prstGeom>
          <a:noFill/>
        </p:spPr>
        <p:txBody>
          <a:bodyPr wrap="square" lIns="25400" tIns="12700" rIns="25400" bIns="12700" rtlCol="0">
            <a:spAutoFit/>
          </a:bodyPr>
          <a:lstStyle/>
          <a:p>
            <a:r>
              <a:rPr lang="en-US" sz="1200" b="1" i="1" dirty="0"/>
              <a:t>SLK</a:t>
            </a:r>
          </a:p>
        </p:txBody>
      </p:sp>
      <p:sp>
        <p:nvSpPr>
          <p:cNvPr id="16" name="TextBox 15">
            <a:extLst>
              <a:ext uri="{FF2B5EF4-FFF2-40B4-BE49-F238E27FC236}">
                <a16:creationId xmlns:a16="http://schemas.microsoft.com/office/drawing/2014/main" id="{0DBFE501-B641-8F2C-54F1-26D5C8EC5C36}"/>
              </a:ext>
            </a:extLst>
          </p:cNvPr>
          <p:cNvSpPr txBox="1"/>
          <p:nvPr/>
        </p:nvSpPr>
        <p:spPr>
          <a:xfrm>
            <a:off x="4900761" y="1499802"/>
            <a:ext cx="2458815" cy="338554"/>
          </a:xfrm>
          <a:prstGeom prst="rect">
            <a:avLst/>
          </a:prstGeom>
          <a:noFill/>
        </p:spPr>
        <p:txBody>
          <a:bodyPr wrap="square" lIns="25400" tIns="12700" rIns="25400" bIns="12700" rtlCol="0">
            <a:spAutoFit/>
          </a:bodyPr>
          <a:lstStyle/>
          <a:p>
            <a:r>
              <a:rPr lang="en-US" sz="1200" i="1" dirty="0"/>
              <a:t>Virale Konjunktivitis; Toxine</a:t>
            </a:r>
          </a:p>
        </p:txBody>
      </p:sp>
      <p:sp>
        <p:nvSpPr>
          <p:cNvPr id="17" name="TextBox 16">
            <a:extLst>
              <a:ext uri="{FF2B5EF4-FFF2-40B4-BE49-F238E27FC236}">
                <a16:creationId xmlns:a16="http://schemas.microsoft.com/office/drawing/2014/main" id="{D21D04BA-98F2-BDEC-D952-1E19C5651B59}"/>
              </a:ext>
            </a:extLst>
          </p:cNvPr>
          <p:cNvSpPr txBox="1"/>
          <p:nvPr/>
        </p:nvSpPr>
        <p:spPr>
          <a:xfrm>
            <a:off x="4900761" y="2202478"/>
            <a:ext cx="2587568" cy="338554"/>
          </a:xfrm>
          <a:prstGeom prst="rect">
            <a:avLst/>
          </a:prstGeom>
          <a:noFill/>
        </p:spPr>
        <p:txBody>
          <a:bodyPr wrap="square" lIns="25400" tIns="12700" rIns="25400" bIns="12700" rtlCol="0">
            <a:spAutoFit/>
          </a:bodyPr>
          <a:lstStyle/>
          <a:p>
            <a:r>
              <a:rPr lang="en-US" sz="1200" i="1" dirty="0"/>
              <a:t>Blepharitis; Lagophthalmus</a:t>
            </a:r>
          </a:p>
        </p:txBody>
      </p:sp>
      <p:sp>
        <p:nvSpPr>
          <p:cNvPr id="18" name="TextBox 17">
            <a:extLst>
              <a:ext uri="{FF2B5EF4-FFF2-40B4-BE49-F238E27FC236}">
                <a16:creationId xmlns:a16="http://schemas.microsoft.com/office/drawing/2014/main" id="{29DC3097-0EA9-44A7-606E-0797B75E68C3}"/>
              </a:ext>
            </a:extLst>
          </p:cNvPr>
          <p:cNvSpPr txBox="1"/>
          <p:nvPr/>
        </p:nvSpPr>
        <p:spPr>
          <a:xfrm>
            <a:off x="4917791" y="2947261"/>
            <a:ext cx="1563248" cy="338554"/>
          </a:xfrm>
          <a:prstGeom prst="rect">
            <a:avLst/>
          </a:prstGeom>
          <a:noFill/>
        </p:spPr>
        <p:txBody>
          <a:bodyPr wrap="square" lIns="25400" tIns="12700" rIns="25400" bIns="12700" rtlCol="0">
            <a:spAutoFit/>
          </a:bodyPr>
          <a:lstStyle/>
          <a:p>
            <a:r>
              <a:rPr lang="en-US" sz="1200" i="1" dirty="0"/>
              <a:t>DES; Exposition</a:t>
            </a:r>
          </a:p>
        </p:txBody>
      </p:sp>
      <p:sp>
        <p:nvSpPr>
          <p:cNvPr id="20" name="TextBox 19">
            <a:extLst>
              <a:ext uri="{FF2B5EF4-FFF2-40B4-BE49-F238E27FC236}">
                <a16:creationId xmlns:a16="http://schemas.microsoft.com/office/drawing/2014/main" id="{0F635063-0487-0F30-1D5F-E9E0B4EE0C18}"/>
              </a:ext>
            </a:extLst>
          </p:cNvPr>
          <p:cNvSpPr txBox="1"/>
          <p:nvPr/>
        </p:nvSpPr>
        <p:spPr>
          <a:xfrm>
            <a:off x="4917791" y="5169932"/>
            <a:ext cx="943976" cy="338554"/>
          </a:xfrm>
          <a:prstGeom prst="rect">
            <a:avLst/>
          </a:prstGeom>
          <a:noFill/>
        </p:spPr>
        <p:txBody>
          <a:bodyPr wrap="square" lIns="25400" tIns="12700" rIns="25400" bIns="12700" rtlCol="0">
            <a:spAutoFit/>
          </a:bodyPr>
          <a:lstStyle/>
          <a:p>
            <a:r>
              <a:rPr lang="en-US" sz="1200" i="1" dirty="0"/>
              <a:t>Tragen von Kontaktlinsen</a:t>
            </a:r>
          </a:p>
        </p:txBody>
      </p:sp>
      <p:sp>
        <p:nvSpPr>
          <p:cNvPr id="25" name="Right Brace 24">
            <a:extLst>
              <a:ext uri="{FF2B5EF4-FFF2-40B4-BE49-F238E27FC236}">
                <a16:creationId xmlns:a16="http://schemas.microsoft.com/office/drawing/2014/main" id="{247C04EA-C0B8-1B77-86E7-02CB0DD78413}"/>
              </a:ext>
            </a:extLst>
          </p:cNvPr>
          <p:cNvSpPr/>
          <p:nvPr/>
        </p:nvSpPr>
        <p:spPr>
          <a:xfrm>
            <a:off x="4611248" y="3631097"/>
            <a:ext cx="212543" cy="108163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Rectangle 25">
            <a:extLst>
              <a:ext uri="{FF2B5EF4-FFF2-40B4-BE49-F238E27FC236}">
                <a16:creationId xmlns:a16="http://schemas.microsoft.com/office/drawing/2014/main" id="{669BC131-9C1D-FF1A-C866-99C9B2620314}"/>
              </a:ext>
            </a:extLst>
          </p:cNvPr>
          <p:cNvSpPr/>
          <p:nvPr/>
        </p:nvSpPr>
        <p:spPr>
          <a:xfrm>
            <a:off x="2288381" y="5855732"/>
            <a:ext cx="2439123" cy="54506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F6C8CA5-3E6B-FCFF-A2C1-32DAAE5971B3}"/>
              </a:ext>
            </a:extLst>
          </p:cNvPr>
          <p:cNvSpPr txBox="1"/>
          <p:nvPr/>
        </p:nvSpPr>
        <p:spPr>
          <a:xfrm>
            <a:off x="2008716" y="6248400"/>
            <a:ext cx="5006500" cy="369332"/>
          </a:xfrm>
          <a:prstGeom prst="rect">
            <a:avLst/>
          </a:prstGeom>
          <a:noFill/>
        </p:spPr>
        <p:txBody>
          <a:bodyPr wrap="square" lIns="25400" tIns="12700" rIns="25400" bIns="12700" rtlCol="0">
            <a:spAutoFit/>
          </a:bodyPr>
          <a:lstStyle/>
          <a:p>
            <a:pPr algn="ctr"/>
            <a:r>
              <a:rPr lang="en-US" sz="1200" b="0" i="0" dirty="0">
                <a:solidFill>
                  <a:srgbClr val="000000"/>
                </a:solidFill>
                <a:effectLst/>
                <a:latin typeface="Arial" panose="020B0604020202020204" pitchFamily="34" charset="0"/>
              </a:rPr>
              <a:t>Punktförmige Verfärbungsmuster der Augenoberfläche</a:t>
            </a:r>
            <a:endParaRPr lang="en-US" dirty="0"/>
          </a:p>
        </p:txBody>
      </p:sp>
      <p:sp>
        <p:nvSpPr>
          <p:cNvPr id="27" name="Text Box 28">
            <a:extLst>
              <a:ext uri="{FF2B5EF4-FFF2-40B4-BE49-F238E27FC236}">
                <a16:creationId xmlns:a16="http://schemas.microsoft.com/office/drawing/2014/main" id="{364D3E3D-1A83-5394-B786-E8FB4F503F23}"/>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5" name="Rectangle 4">
            <a:extLst>
              <a:ext uri="{FF2B5EF4-FFF2-40B4-BE49-F238E27FC236}">
                <a16:creationId xmlns:a16="http://schemas.microsoft.com/office/drawing/2014/main" id="{03926067-3AC8-CD8C-6299-962C6E6517E0}"/>
              </a:ext>
            </a:extLst>
          </p:cNvPr>
          <p:cNvSpPr/>
          <p:nvPr/>
        </p:nvSpPr>
        <p:spPr>
          <a:xfrm>
            <a:off x="1828800" y="990600"/>
            <a:ext cx="5791200" cy="24384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9C968DC8-6008-3DF8-EE34-55A4E83E19D9}"/>
              </a:ext>
            </a:extLst>
          </p:cNvPr>
          <p:cNvSpPr/>
          <p:nvPr/>
        </p:nvSpPr>
        <p:spPr>
          <a:xfrm>
            <a:off x="2008716" y="4953000"/>
            <a:ext cx="4244446" cy="8712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1766753E-F32E-E730-977D-817645164BF4}"/>
              </a:ext>
            </a:extLst>
          </p:cNvPr>
          <p:cNvSpPr txBox="1"/>
          <p:nvPr/>
        </p:nvSpPr>
        <p:spPr>
          <a:xfrm>
            <a:off x="5729967" y="3895132"/>
            <a:ext cx="3225424" cy="523220"/>
          </a:xfrm>
          <a:prstGeom prst="rect">
            <a:avLst/>
          </a:prstGeom>
          <a:noFill/>
        </p:spPr>
        <p:txBody>
          <a:bodyPr wrap="square" lIns="25400" tIns="12700" rIns="25400" bIns="12700" rtlCol="0">
            <a:spAutoFit/>
          </a:bodyPr>
          <a:lstStyle/>
          <a:p>
            <a:r>
              <a:rPr lang="en-US" sz="1200" dirty="0">
                <a:solidFill>
                  <a:srgbClr val="0000FF"/>
                </a:solidFill>
              </a:rPr>
              <a:t>Daher deutet eine Verfärbung der oberen Hornhaut und </a:t>
            </a:r>
            <a:r>
              <a:rPr lang="en-US" sz="1200" dirty="0" err="1">
                <a:solidFill>
                  <a:srgbClr val="0000FF"/>
                </a:solidFill>
              </a:rPr>
              <a:t>der Bindehaut </a:t>
            </a:r>
            <a:r>
              <a:rPr lang="en-US" sz="1200" dirty="0">
                <a:solidFill>
                  <a:srgbClr val="0000FF"/>
                </a:solidFill>
              </a:rPr>
              <a:t>stark auf eine SLK hin. </a:t>
            </a:r>
          </a:p>
        </p:txBody>
      </p:sp>
    </p:spTree>
    <p:extLst>
      <p:ext uri="{BB962C8B-B14F-4D97-AF65-F5344CB8AC3E}">
        <p14:creationId xmlns:p14="http://schemas.microsoft.com/office/powerpoint/2010/main" val="23927131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B5ACC-71AF-11E4-F82E-34906D971B58}"/>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48</a:t>
            </a:fld>
            <a:endParaRPr lang="en-US" altLang="en-US"/>
          </a:p>
        </p:txBody>
      </p:sp>
      <p:pic>
        <p:nvPicPr>
          <p:cNvPr id="1026" name="Picture 2" descr="Staining patterns - American Academy of Ophthalmology">
            <a:extLst>
              <a:ext uri="{FF2B5EF4-FFF2-40B4-BE49-F238E27FC236}">
                <a16:creationId xmlns:a16="http://schemas.microsoft.com/office/drawing/2014/main" id="{9E518709-DC41-BB1C-FEE1-447A23DFF8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227325"/>
            <a:ext cx="4119562" cy="5142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1EA001-2CB8-EE22-8CE1-37D358AEA385}"/>
              </a:ext>
            </a:extLst>
          </p:cNvPr>
          <p:cNvSpPr/>
          <p:nvPr/>
        </p:nvSpPr>
        <p:spPr>
          <a:xfrm>
            <a:off x="4955381" y="1195864"/>
            <a:ext cx="1297781" cy="51420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F6A9969E-5A0C-F76F-0EC7-A0AD40F44BE2}"/>
              </a:ext>
            </a:extLst>
          </p:cNvPr>
          <p:cNvSpPr txBox="1"/>
          <p:nvPr/>
        </p:nvSpPr>
        <p:spPr>
          <a:xfrm>
            <a:off x="4917791" y="3978557"/>
            <a:ext cx="699230" cy="400110"/>
          </a:xfrm>
          <a:prstGeom prst="rect">
            <a:avLst/>
          </a:prstGeom>
          <a:noFill/>
        </p:spPr>
        <p:txBody>
          <a:bodyPr wrap="square" lIns="25400" tIns="12700" rIns="25400" bIns="12700" rtlCol="0">
            <a:spAutoFit/>
          </a:bodyPr>
          <a:lstStyle/>
          <a:p>
            <a:r>
              <a:rPr lang="en-US" sz="1200" b="1" i="1" dirty="0"/>
              <a:t>SLK</a:t>
            </a:r>
          </a:p>
        </p:txBody>
      </p:sp>
      <p:sp>
        <p:nvSpPr>
          <p:cNvPr id="16" name="TextBox 15">
            <a:extLst>
              <a:ext uri="{FF2B5EF4-FFF2-40B4-BE49-F238E27FC236}">
                <a16:creationId xmlns:a16="http://schemas.microsoft.com/office/drawing/2014/main" id="{0DBFE501-B641-8F2C-54F1-26D5C8EC5C36}"/>
              </a:ext>
            </a:extLst>
          </p:cNvPr>
          <p:cNvSpPr txBox="1"/>
          <p:nvPr/>
        </p:nvSpPr>
        <p:spPr>
          <a:xfrm>
            <a:off x="4900761" y="1499802"/>
            <a:ext cx="2458815" cy="338554"/>
          </a:xfrm>
          <a:prstGeom prst="rect">
            <a:avLst/>
          </a:prstGeom>
          <a:noFill/>
        </p:spPr>
        <p:txBody>
          <a:bodyPr wrap="square" lIns="25400" tIns="12700" rIns="25400" bIns="12700" rtlCol="0">
            <a:spAutoFit/>
          </a:bodyPr>
          <a:lstStyle/>
          <a:p>
            <a:r>
              <a:rPr lang="en-US" sz="1200" i="1" dirty="0"/>
              <a:t>Virale Konjunktivitis; Toxine</a:t>
            </a:r>
          </a:p>
        </p:txBody>
      </p:sp>
      <p:sp>
        <p:nvSpPr>
          <p:cNvPr id="17" name="TextBox 16">
            <a:extLst>
              <a:ext uri="{FF2B5EF4-FFF2-40B4-BE49-F238E27FC236}">
                <a16:creationId xmlns:a16="http://schemas.microsoft.com/office/drawing/2014/main" id="{D21D04BA-98F2-BDEC-D952-1E19C5651B59}"/>
              </a:ext>
            </a:extLst>
          </p:cNvPr>
          <p:cNvSpPr txBox="1"/>
          <p:nvPr/>
        </p:nvSpPr>
        <p:spPr>
          <a:xfrm>
            <a:off x="4900761" y="2202478"/>
            <a:ext cx="2587568" cy="338554"/>
          </a:xfrm>
          <a:prstGeom prst="rect">
            <a:avLst/>
          </a:prstGeom>
          <a:noFill/>
        </p:spPr>
        <p:txBody>
          <a:bodyPr wrap="square" lIns="25400" tIns="12700" rIns="25400" bIns="12700" rtlCol="0">
            <a:spAutoFit/>
          </a:bodyPr>
          <a:lstStyle/>
          <a:p>
            <a:r>
              <a:rPr lang="en-US" sz="1200" i="1" dirty="0"/>
              <a:t>Blepharitis; Lagophthalmus</a:t>
            </a:r>
          </a:p>
        </p:txBody>
      </p:sp>
      <p:sp>
        <p:nvSpPr>
          <p:cNvPr id="18" name="TextBox 17">
            <a:extLst>
              <a:ext uri="{FF2B5EF4-FFF2-40B4-BE49-F238E27FC236}">
                <a16:creationId xmlns:a16="http://schemas.microsoft.com/office/drawing/2014/main" id="{29DC3097-0EA9-44A7-606E-0797B75E68C3}"/>
              </a:ext>
            </a:extLst>
          </p:cNvPr>
          <p:cNvSpPr txBox="1"/>
          <p:nvPr/>
        </p:nvSpPr>
        <p:spPr>
          <a:xfrm>
            <a:off x="4917791" y="2947261"/>
            <a:ext cx="309700" cy="338554"/>
          </a:xfrm>
          <a:prstGeom prst="rect">
            <a:avLst/>
          </a:prstGeom>
          <a:noFill/>
        </p:spPr>
        <p:txBody>
          <a:bodyPr wrap="square" lIns="25400" tIns="12700" rIns="25400" bIns="12700" rtlCol="0">
            <a:spAutoFit/>
          </a:bodyPr>
          <a:lstStyle/>
          <a:p>
            <a:r>
              <a:rPr lang="en-US" sz="1200" b="1" i="1" dirty="0"/>
              <a:t>?</a:t>
            </a:r>
          </a:p>
        </p:txBody>
      </p:sp>
      <p:sp>
        <p:nvSpPr>
          <p:cNvPr id="20" name="TextBox 19">
            <a:extLst>
              <a:ext uri="{FF2B5EF4-FFF2-40B4-BE49-F238E27FC236}">
                <a16:creationId xmlns:a16="http://schemas.microsoft.com/office/drawing/2014/main" id="{0F635063-0487-0F30-1D5F-E9E0B4EE0C18}"/>
              </a:ext>
            </a:extLst>
          </p:cNvPr>
          <p:cNvSpPr txBox="1"/>
          <p:nvPr/>
        </p:nvSpPr>
        <p:spPr>
          <a:xfrm>
            <a:off x="4917791" y="5169932"/>
            <a:ext cx="943976" cy="338554"/>
          </a:xfrm>
          <a:prstGeom prst="rect">
            <a:avLst/>
          </a:prstGeom>
          <a:noFill/>
        </p:spPr>
        <p:txBody>
          <a:bodyPr wrap="square" lIns="25400" tIns="12700" rIns="25400" bIns="12700" rtlCol="0">
            <a:spAutoFit/>
          </a:bodyPr>
          <a:lstStyle/>
          <a:p>
            <a:r>
              <a:rPr lang="en-US" sz="1200" i="1" dirty="0"/>
              <a:t>Tragen von Kontaktlinsen</a:t>
            </a:r>
          </a:p>
        </p:txBody>
      </p:sp>
      <p:sp>
        <p:nvSpPr>
          <p:cNvPr id="25" name="Right Brace 24">
            <a:extLst>
              <a:ext uri="{FF2B5EF4-FFF2-40B4-BE49-F238E27FC236}">
                <a16:creationId xmlns:a16="http://schemas.microsoft.com/office/drawing/2014/main" id="{247C04EA-C0B8-1B77-86E7-02CB0DD78413}"/>
              </a:ext>
            </a:extLst>
          </p:cNvPr>
          <p:cNvSpPr/>
          <p:nvPr/>
        </p:nvSpPr>
        <p:spPr>
          <a:xfrm>
            <a:off x="4611248" y="3631097"/>
            <a:ext cx="212543" cy="108163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Rectangle 25">
            <a:extLst>
              <a:ext uri="{FF2B5EF4-FFF2-40B4-BE49-F238E27FC236}">
                <a16:creationId xmlns:a16="http://schemas.microsoft.com/office/drawing/2014/main" id="{669BC131-9C1D-FF1A-C866-99C9B2620314}"/>
              </a:ext>
            </a:extLst>
          </p:cNvPr>
          <p:cNvSpPr/>
          <p:nvPr/>
        </p:nvSpPr>
        <p:spPr>
          <a:xfrm>
            <a:off x="2288381" y="5855732"/>
            <a:ext cx="2439123" cy="54506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F6C8CA5-3E6B-FCFF-A2C1-32DAAE5971B3}"/>
              </a:ext>
            </a:extLst>
          </p:cNvPr>
          <p:cNvSpPr txBox="1"/>
          <p:nvPr/>
        </p:nvSpPr>
        <p:spPr>
          <a:xfrm>
            <a:off x="2008716" y="6248400"/>
            <a:ext cx="5006500" cy="210314"/>
          </a:xfrm>
          <a:prstGeom prst="rect">
            <a:avLst/>
          </a:prstGeom>
          <a:noFill/>
        </p:spPr>
        <p:txBody>
          <a:bodyPr wrap="square" lIns="25400" tIns="12700" rIns="25400" bIns="12700" rtlCol="0">
            <a:spAutoFit/>
          </a:bodyPr>
          <a:lstStyle/>
          <a:p>
            <a:pPr algn="ctr"/>
            <a:r>
              <a:rPr lang="en-US" sz="1200" b="0" i="0" dirty="0" err="1">
                <a:solidFill>
                  <a:srgbClr val="000000"/>
                </a:solidFill>
                <a:effectLst/>
                <a:latin typeface="Arial" panose="020B0604020202020204" pitchFamily="34" charset="0"/>
              </a:rPr>
              <a:t>Punktförmige</a:t>
            </a:r>
            <a:r>
              <a:rPr lang="en-US" sz="1200" b="0" i="0" dirty="0">
                <a:solidFill>
                  <a:srgbClr val="000000"/>
                </a:solidFill>
                <a:effectLst/>
                <a:latin typeface="Arial" panose="020B0604020202020204" pitchFamily="34" charset="0"/>
              </a:rPr>
              <a:t> </a:t>
            </a:r>
            <a:r>
              <a:rPr lang="en-US" sz="1200" b="0" i="0" dirty="0" err="1">
                <a:solidFill>
                  <a:srgbClr val="000000"/>
                </a:solidFill>
                <a:effectLst/>
                <a:latin typeface="Arial" panose="020B0604020202020204" pitchFamily="34" charset="0"/>
              </a:rPr>
              <a:t>Verfärbungsmuster</a:t>
            </a:r>
            <a:r>
              <a:rPr lang="en-US" sz="1200" b="0" i="0" dirty="0">
                <a:solidFill>
                  <a:srgbClr val="000000"/>
                </a:solidFill>
                <a:effectLst/>
                <a:latin typeface="Arial" panose="020B0604020202020204" pitchFamily="34" charset="0"/>
              </a:rPr>
              <a:t> der </a:t>
            </a:r>
            <a:r>
              <a:rPr lang="en-US" sz="1200" b="0" i="0" dirty="0" err="1">
                <a:solidFill>
                  <a:srgbClr val="000000"/>
                </a:solidFill>
                <a:effectLst/>
                <a:latin typeface="Arial" panose="020B0604020202020204" pitchFamily="34" charset="0"/>
              </a:rPr>
              <a:t>Augenoberfläche</a:t>
            </a:r>
            <a:endParaRPr lang="en-US" dirty="0"/>
          </a:p>
        </p:txBody>
      </p:sp>
      <p:sp>
        <p:nvSpPr>
          <p:cNvPr id="27" name="Text Box 28">
            <a:extLst>
              <a:ext uri="{FF2B5EF4-FFF2-40B4-BE49-F238E27FC236}">
                <a16:creationId xmlns:a16="http://schemas.microsoft.com/office/drawing/2014/main" id="{364D3E3D-1A83-5394-B786-E8FB4F503F23}"/>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5" name="TextBox 4">
            <a:extLst>
              <a:ext uri="{FF2B5EF4-FFF2-40B4-BE49-F238E27FC236}">
                <a16:creationId xmlns:a16="http://schemas.microsoft.com/office/drawing/2014/main" id="{F6712437-74D4-E615-EE0E-F170183B94D1}"/>
              </a:ext>
            </a:extLst>
          </p:cNvPr>
          <p:cNvSpPr txBox="1"/>
          <p:nvPr/>
        </p:nvSpPr>
        <p:spPr>
          <a:xfrm>
            <a:off x="228600" y="2802865"/>
            <a:ext cx="2568550" cy="738664"/>
          </a:xfrm>
          <a:prstGeom prst="rect">
            <a:avLst/>
          </a:prstGeom>
          <a:noFill/>
        </p:spPr>
        <p:txBody>
          <a:bodyPr wrap="square" lIns="25400" tIns="12700" rIns="25400" bIns="12700" rtlCol="0">
            <a:spAutoFit/>
          </a:bodyPr>
          <a:lstStyle/>
          <a:p>
            <a:r>
              <a:rPr lang="en-US" sz="1200" i="1" dirty="0">
                <a:solidFill>
                  <a:srgbClr val="0000FF"/>
                </a:solidFill>
              </a:rPr>
              <a:t>Welche beiden Erkrankungen lassen sich durch eine </a:t>
            </a:r>
            <a:r>
              <a:rPr lang="en-US" sz="1200" dirty="0">
                <a:solidFill>
                  <a:srgbClr val="0000FF"/>
                </a:solidFill>
              </a:rPr>
              <a:t>interpalpebrale </a:t>
            </a:r>
            <a:r>
              <a:rPr lang="en-US" sz="1200" i="1" dirty="0">
                <a:solidFill>
                  <a:srgbClr val="0000FF"/>
                </a:solidFill>
              </a:rPr>
              <a:t>Verfärbung vermuten? </a:t>
            </a:r>
          </a:p>
        </p:txBody>
      </p:sp>
      <p:sp>
        <p:nvSpPr>
          <p:cNvPr id="7" name="TextBox 6">
            <a:extLst>
              <a:ext uri="{FF2B5EF4-FFF2-40B4-BE49-F238E27FC236}">
                <a16:creationId xmlns:a16="http://schemas.microsoft.com/office/drawing/2014/main" id="{1534431A-2B60-6ADA-9F88-C4DB245C627F}"/>
              </a:ext>
            </a:extLst>
          </p:cNvPr>
          <p:cNvSpPr txBox="1"/>
          <p:nvPr/>
        </p:nvSpPr>
        <p:spPr>
          <a:xfrm>
            <a:off x="209192" y="2119603"/>
            <a:ext cx="2607365" cy="579646"/>
          </a:xfrm>
          <a:prstGeom prst="rect">
            <a:avLst/>
          </a:prstGeom>
          <a:noFill/>
        </p:spPr>
        <p:txBody>
          <a:bodyPr wrap="square" lIns="25400" tIns="12700" rIns="25400" bIns="12700" rtlCol="0">
            <a:spAutoFit/>
          </a:bodyPr>
          <a:lstStyle/>
          <a:p>
            <a:r>
              <a:rPr lang="de-DE" sz="1200" i="1" dirty="0">
                <a:solidFill>
                  <a:srgbClr val="0000FF"/>
                </a:solidFill>
              </a:rPr>
              <a:t>Auf welche zwei Erkrankungen deutet eine Verfärbung im unteren Bereich hin? </a:t>
            </a:r>
            <a:endParaRPr lang="en-US" sz="1200" i="1" dirty="0">
              <a:solidFill>
                <a:srgbClr val="0000FF"/>
              </a:solidFill>
            </a:endParaRPr>
          </a:p>
        </p:txBody>
      </p:sp>
      <p:sp>
        <p:nvSpPr>
          <p:cNvPr id="8" name="TextBox 7">
            <a:extLst>
              <a:ext uri="{FF2B5EF4-FFF2-40B4-BE49-F238E27FC236}">
                <a16:creationId xmlns:a16="http://schemas.microsoft.com/office/drawing/2014/main" id="{E9829EC0-61D1-414E-25C9-FF88AB85B7EC}"/>
              </a:ext>
            </a:extLst>
          </p:cNvPr>
          <p:cNvSpPr txBox="1"/>
          <p:nvPr/>
        </p:nvSpPr>
        <p:spPr>
          <a:xfrm>
            <a:off x="235746" y="1476702"/>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a:t>
            </a:r>
            <a:r>
              <a:rPr lang="en-US" sz="1200" dirty="0">
                <a:solidFill>
                  <a:srgbClr val="0000FF"/>
                </a:solidFill>
              </a:rPr>
              <a:t>diffuse </a:t>
            </a:r>
            <a:r>
              <a:rPr lang="en-US" sz="1200" i="1" dirty="0">
                <a:solidFill>
                  <a:srgbClr val="0000FF"/>
                </a:solidFill>
              </a:rPr>
              <a:t>Verfärbung hin? </a:t>
            </a:r>
          </a:p>
        </p:txBody>
      </p:sp>
      <p:sp>
        <p:nvSpPr>
          <p:cNvPr id="10" name="Rectangle 9">
            <a:extLst>
              <a:ext uri="{FF2B5EF4-FFF2-40B4-BE49-F238E27FC236}">
                <a16:creationId xmlns:a16="http://schemas.microsoft.com/office/drawing/2014/main" id="{ED4E4161-B8EF-33FB-D64E-0F66C6DC4FC5}"/>
              </a:ext>
            </a:extLst>
          </p:cNvPr>
          <p:cNvSpPr/>
          <p:nvPr/>
        </p:nvSpPr>
        <p:spPr>
          <a:xfrm>
            <a:off x="2008716" y="4953000"/>
            <a:ext cx="4244446" cy="8712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CDDABF14-BCBA-E40E-525D-44BFB5A94CF7}"/>
              </a:ext>
            </a:extLst>
          </p:cNvPr>
          <p:cNvSpPr/>
          <p:nvPr/>
        </p:nvSpPr>
        <p:spPr>
          <a:xfrm>
            <a:off x="235746" y="990600"/>
            <a:ext cx="7384254" cy="177677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6702924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B5ACC-71AF-11E4-F82E-34906D971B58}"/>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49</a:t>
            </a:fld>
            <a:endParaRPr lang="en-US" altLang="en-US"/>
          </a:p>
        </p:txBody>
      </p:sp>
      <p:pic>
        <p:nvPicPr>
          <p:cNvPr id="1026" name="Picture 2" descr="Staining patterns - American Academy of Ophthalmology">
            <a:extLst>
              <a:ext uri="{FF2B5EF4-FFF2-40B4-BE49-F238E27FC236}">
                <a16:creationId xmlns:a16="http://schemas.microsoft.com/office/drawing/2014/main" id="{9E518709-DC41-BB1C-FEE1-447A23DFF8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227325"/>
            <a:ext cx="4119562" cy="5142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1EA001-2CB8-EE22-8CE1-37D358AEA385}"/>
              </a:ext>
            </a:extLst>
          </p:cNvPr>
          <p:cNvSpPr/>
          <p:nvPr/>
        </p:nvSpPr>
        <p:spPr>
          <a:xfrm>
            <a:off x="4955381" y="1195864"/>
            <a:ext cx="1297781" cy="51420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F6A9969E-5A0C-F76F-0EC7-A0AD40F44BE2}"/>
              </a:ext>
            </a:extLst>
          </p:cNvPr>
          <p:cNvSpPr txBox="1"/>
          <p:nvPr/>
        </p:nvSpPr>
        <p:spPr>
          <a:xfrm>
            <a:off x="4917791" y="3978557"/>
            <a:ext cx="699230" cy="400110"/>
          </a:xfrm>
          <a:prstGeom prst="rect">
            <a:avLst/>
          </a:prstGeom>
          <a:noFill/>
        </p:spPr>
        <p:txBody>
          <a:bodyPr wrap="square" lIns="25400" tIns="12700" rIns="25400" bIns="12700" rtlCol="0">
            <a:spAutoFit/>
          </a:bodyPr>
          <a:lstStyle/>
          <a:p>
            <a:r>
              <a:rPr lang="en-US" sz="1200" b="1" i="1" dirty="0"/>
              <a:t>SLK</a:t>
            </a:r>
          </a:p>
        </p:txBody>
      </p:sp>
      <p:sp>
        <p:nvSpPr>
          <p:cNvPr id="16" name="TextBox 15">
            <a:extLst>
              <a:ext uri="{FF2B5EF4-FFF2-40B4-BE49-F238E27FC236}">
                <a16:creationId xmlns:a16="http://schemas.microsoft.com/office/drawing/2014/main" id="{0DBFE501-B641-8F2C-54F1-26D5C8EC5C36}"/>
              </a:ext>
            </a:extLst>
          </p:cNvPr>
          <p:cNvSpPr txBox="1"/>
          <p:nvPr/>
        </p:nvSpPr>
        <p:spPr>
          <a:xfrm>
            <a:off x="4900761" y="1499802"/>
            <a:ext cx="2458815" cy="338554"/>
          </a:xfrm>
          <a:prstGeom prst="rect">
            <a:avLst/>
          </a:prstGeom>
          <a:noFill/>
        </p:spPr>
        <p:txBody>
          <a:bodyPr wrap="square" lIns="25400" tIns="12700" rIns="25400" bIns="12700" rtlCol="0">
            <a:spAutoFit/>
          </a:bodyPr>
          <a:lstStyle/>
          <a:p>
            <a:r>
              <a:rPr lang="en-US" sz="1200" i="1" dirty="0"/>
              <a:t>Virale Konjunktivitis; Toxine</a:t>
            </a:r>
          </a:p>
        </p:txBody>
      </p:sp>
      <p:sp>
        <p:nvSpPr>
          <p:cNvPr id="17" name="TextBox 16">
            <a:extLst>
              <a:ext uri="{FF2B5EF4-FFF2-40B4-BE49-F238E27FC236}">
                <a16:creationId xmlns:a16="http://schemas.microsoft.com/office/drawing/2014/main" id="{D21D04BA-98F2-BDEC-D952-1E19C5651B59}"/>
              </a:ext>
            </a:extLst>
          </p:cNvPr>
          <p:cNvSpPr txBox="1"/>
          <p:nvPr/>
        </p:nvSpPr>
        <p:spPr>
          <a:xfrm>
            <a:off x="4900761" y="2202478"/>
            <a:ext cx="2587568" cy="338554"/>
          </a:xfrm>
          <a:prstGeom prst="rect">
            <a:avLst/>
          </a:prstGeom>
          <a:noFill/>
        </p:spPr>
        <p:txBody>
          <a:bodyPr wrap="square" lIns="25400" tIns="12700" rIns="25400" bIns="12700" rtlCol="0">
            <a:spAutoFit/>
          </a:bodyPr>
          <a:lstStyle/>
          <a:p>
            <a:r>
              <a:rPr lang="en-US" sz="1200" i="1" dirty="0"/>
              <a:t>Blepharitis; Lagophthalmus</a:t>
            </a:r>
          </a:p>
        </p:txBody>
      </p:sp>
      <p:sp>
        <p:nvSpPr>
          <p:cNvPr id="18" name="TextBox 17">
            <a:extLst>
              <a:ext uri="{FF2B5EF4-FFF2-40B4-BE49-F238E27FC236}">
                <a16:creationId xmlns:a16="http://schemas.microsoft.com/office/drawing/2014/main" id="{29DC3097-0EA9-44A7-606E-0797B75E68C3}"/>
              </a:ext>
            </a:extLst>
          </p:cNvPr>
          <p:cNvSpPr txBox="1"/>
          <p:nvPr/>
        </p:nvSpPr>
        <p:spPr>
          <a:xfrm>
            <a:off x="4917791" y="2947261"/>
            <a:ext cx="1563248" cy="338554"/>
          </a:xfrm>
          <a:prstGeom prst="rect">
            <a:avLst/>
          </a:prstGeom>
          <a:noFill/>
        </p:spPr>
        <p:txBody>
          <a:bodyPr wrap="square" lIns="25400" tIns="12700" rIns="25400" bIns="12700" rtlCol="0">
            <a:spAutoFit/>
          </a:bodyPr>
          <a:lstStyle/>
          <a:p>
            <a:r>
              <a:rPr lang="en-US" sz="1200" i="1" dirty="0"/>
              <a:t>DES; Exposition</a:t>
            </a:r>
          </a:p>
        </p:txBody>
      </p:sp>
      <p:sp>
        <p:nvSpPr>
          <p:cNvPr id="20" name="TextBox 19">
            <a:extLst>
              <a:ext uri="{FF2B5EF4-FFF2-40B4-BE49-F238E27FC236}">
                <a16:creationId xmlns:a16="http://schemas.microsoft.com/office/drawing/2014/main" id="{0F635063-0487-0F30-1D5F-E9E0B4EE0C18}"/>
              </a:ext>
            </a:extLst>
          </p:cNvPr>
          <p:cNvSpPr txBox="1"/>
          <p:nvPr/>
        </p:nvSpPr>
        <p:spPr>
          <a:xfrm>
            <a:off x="4917791" y="5169932"/>
            <a:ext cx="943976" cy="338554"/>
          </a:xfrm>
          <a:prstGeom prst="rect">
            <a:avLst/>
          </a:prstGeom>
          <a:noFill/>
        </p:spPr>
        <p:txBody>
          <a:bodyPr wrap="square" lIns="25400" tIns="12700" rIns="25400" bIns="12700" rtlCol="0">
            <a:spAutoFit/>
          </a:bodyPr>
          <a:lstStyle/>
          <a:p>
            <a:r>
              <a:rPr lang="en-US" sz="1200" i="1" dirty="0"/>
              <a:t>Tragen von Kontaktlinsen</a:t>
            </a:r>
          </a:p>
        </p:txBody>
      </p:sp>
      <p:sp>
        <p:nvSpPr>
          <p:cNvPr id="25" name="Right Brace 24">
            <a:extLst>
              <a:ext uri="{FF2B5EF4-FFF2-40B4-BE49-F238E27FC236}">
                <a16:creationId xmlns:a16="http://schemas.microsoft.com/office/drawing/2014/main" id="{247C04EA-C0B8-1B77-86E7-02CB0DD78413}"/>
              </a:ext>
            </a:extLst>
          </p:cNvPr>
          <p:cNvSpPr/>
          <p:nvPr/>
        </p:nvSpPr>
        <p:spPr>
          <a:xfrm>
            <a:off x="4611248" y="3631097"/>
            <a:ext cx="212543" cy="108163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Rectangle 25">
            <a:extLst>
              <a:ext uri="{FF2B5EF4-FFF2-40B4-BE49-F238E27FC236}">
                <a16:creationId xmlns:a16="http://schemas.microsoft.com/office/drawing/2014/main" id="{669BC131-9C1D-FF1A-C866-99C9B2620314}"/>
              </a:ext>
            </a:extLst>
          </p:cNvPr>
          <p:cNvSpPr/>
          <p:nvPr/>
        </p:nvSpPr>
        <p:spPr>
          <a:xfrm>
            <a:off x="2288381" y="5855732"/>
            <a:ext cx="2439123" cy="54506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F6C8CA5-3E6B-FCFF-A2C1-32DAAE5971B3}"/>
              </a:ext>
            </a:extLst>
          </p:cNvPr>
          <p:cNvSpPr txBox="1"/>
          <p:nvPr/>
        </p:nvSpPr>
        <p:spPr>
          <a:xfrm>
            <a:off x="2008716" y="6248400"/>
            <a:ext cx="5006500" cy="369332"/>
          </a:xfrm>
          <a:prstGeom prst="rect">
            <a:avLst/>
          </a:prstGeom>
          <a:noFill/>
        </p:spPr>
        <p:txBody>
          <a:bodyPr wrap="square" lIns="25400" tIns="12700" rIns="25400" bIns="12700" rtlCol="0">
            <a:spAutoFit/>
          </a:bodyPr>
          <a:lstStyle/>
          <a:p>
            <a:pPr algn="ctr"/>
            <a:r>
              <a:rPr lang="en-US" sz="1200" b="0" i="0" dirty="0">
                <a:solidFill>
                  <a:srgbClr val="000000"/>
                </a:solidFill>
                <a:effectLst/>
                <a:latin typeface="Arial" panose="020B0604020202020204" pitchFamily="34" charset="0"/>
              </a:rPr>
              <a:t>Punktförmige Verfärbungsmuster der Augenoberfläche</a:t>
            </a:r>
            <a:endParaRPr lang="en-US" dirty="0"/>
          </a:p>
        </p:txBody>
      </p:sp>
      <p:sp>
        <p:nvSpPr>
          <p:cNvPr id="27" name="Text Box 28">
            <a:extLst>
              <a:ext uri="{FF2B5EF4-FFF2-40B4-BE49-F238E27FC236}">
                <a16:creationId xmlns:a16="http://schemas.microsoft.com/office/drawing/2014/main" id="{364D3E3D-1A83-5394-B786-E8FB4F503F23}"/>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5" name="TextBox 4">
            <a:extLst>
              <a:ext uri="{FF2B5EF4-FFF2-40B4-BE49-F238E27FC236}">
                <a16:creationId xmlns:a16="http://schemas.microsoft.com/office/drawing/2014/main" id="{F6712437-74D4-E615-EE0E-F170183B94D1}"/>
              </a:ext>
            </a:extLst>
          </p:cNvPr>
          <p:cNvSpPr txBox="1"/>
          <p:nvPr/>
        </p:nvSpPr>
        <p:spPr>
          <a:xfrm>
            <a:off x="228600" y="2802865"/>
            <a:ext cx="2568550" cy="738664"/>
          </a:xfrm>
          <a:prstGeom prst="rect">
            <a:avLst/>
          </a:prstGeom>
          <a:noFill/>
        </p:spPr>
        <p:txBody>
          <a:bodyPr wrap="square" lIns="25400" tIns="12700" rIns="25400" bIns="12700" rtlCol="0">
            <a:spAutoFit/>
          </a:bodyPr>
          <a:lstStyle/>
          <a:p>
            <a:r>
              <a:rPr lang="en-US" sz="1200" i="1" dirty="0">
                <a:solidFill>
                  <a:srgbClr val="0000FF"/>
                </a:solidFill>
              </a:rPr>
              <a:t>Welche beiden Erkrankungen lassen sich durch eine </a:t>
            </a:r>
            <a:r>
              <a:rPr lang="en-US" sz="1200" dirty="0">
                <a:solidFill>
                  <a:srgbClr val="0000FF"/>
                </a:solidFill>
              </a:rPr>
              <a:t>interpalpebrale </a:t>
            </a:r>
            <a:r>
              <a:rPr lang="en-US" sz="1200" i="1" dirty="0">
                <a:solidFill>
                  <a:srgbClr val="0000FF"/>
                </a:solidFill>
              </a:rPr>
              <a:t>Verfärbung vermuten? </a:t>
            </a:r>
          </a:p>
        </p:txBody>
      </p:sp>
      <p:sp>
        <p:nvSpPr>
          <p:cNvPr id="7" name="TextBox 6">
            <a:extLst>
              <a:ext uri="{FF2B5EF4-FFF2-40B4-BE49-F238E27FC236}">
                <a16:creationId xmlns:a16="http://schemas.microsoft.com/office/drawing/2014/main" id="{1534431A-2B60-6ADA-9F88-C4DB245C627F}"/>
              </a:ext>
            </a:extLst>
          </p:cNvPr>
          <p:cNvSpPr txBox="1"/>
          <p:nvPr/>
        </p:nvSpPr>
        <p:spPr>
          <a:xfrm>
            <a:off x="209192" y="2119603"/>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Verfärbung </a:t>
            </a:r>
            <a:r>
              <a:rPr lang="en-US" sz="1200" dirty="0">
                <a:solidFill>
                  <a:srgbClr val="0000FF"/>
                </a:solidFill>
              </a:rPr>
              <a:t>im unteren Bereich</a:t>
            </a:r>
            <a:r>
              <a:rPr lang="en-US" sz="1200" i="1" dirty="0">
                <a:solidFill>
                  <a:srgbClr val="0000FF"/>
                </a:solidFill>
              </a:rPr>
              <a:t> hin? </a:t>
            </a:r>
          </a:p>
        </p:txBody>
      </p:sp>
      <p:sp>
        <p:nvSpPr>
          <p:cNvPr id="8" name="TextBox 7">
            <a:extLst>
              <a:ext uri="{FF2B5EF4-FFF2-40B4-BE49-F238E27FC236}">
                <a16:creationId xmlns:a16="http://schemas.microsoft.com/office/drawing/2014/main" id="{E9829EC0-61D1-414E-25C9-FF88AB85B7EC}"/>
              </a:ext>
            </a:extLst>
          </p:cNvPr>
          <p:cNvSpPr txBox="1"/>
          <p:nvPr/>
        </p:nvSpPr>
        <p:spPr>
          <a:xfrm>
            <a:off x="235746" y="1476702"/>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a:t>
            </a:r>
            <a:r>
              <a:rPr lang="en-US" sz="1200" dirty="0">
                <a:solidFill>
                  <a:srgbClr val="0000FF"/>
                </a:solidFill>
              </a:rPr>
              <a:t>diffuse </a:t>
            </a:r>
            <a:r>
              <a:rPr lang="en-US" sz="1200" i="1" dirty="0">
                <a:solidFill>
                  <a:srgbClr val="0000FF"/>
                </a:solidFill>
              </a:rPr>
              <a:t>Verfärbung hin? </a:t>
            </a:r>
          </a:p>
        </p:txBody>
      </p:sp>
      <p:sp>
        <p:nvSpPr>
          <p:cNvPr id="10" name="Rectangle 9">
            <a:extLst>
              <a:ext uri="{FF2B5EF4-FFF2-40B4-BE49-F238E27FC236}">
                <a16:creationId xmlns:a16="http://schemas.microsoft.com/office/drawing/2014/main" id="{ED4E4161-B8EF-33FB-D64E-0F66C6DC4FC5}"/>
              </a:ext>
            </a:extLst>
          </p:cNvPr>
          <p:cNvSpPr/>
          <p:nvPr/>
        </p:nvSpPr>
        <p:spPr>
          <a:xfrm>
            <a:off x="2008716" y="4953000"/>
            <a:ext cx="4244446" cy="8712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CDDABF14-BCBA-E40E-525D-44BFB5A94CF7}"/>
              </a:ext>
            </a:extLst>
          </p:cNvPr>
          <p:cNvSpPr/>
          <p:nvPr/>
        </p:nvSpPr>
        <p:spPr>
          <a:xfrm>
            <a:off x="235746" y="990600"/>
            <a:ext cx="7384254" cy="177677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21001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438400" y="228600"/>
            <a:ext cx="4184650" cy="366713"/>
          </a:xfrm>
          <a:prstGeom prst="rect">
            <a:avLst/>
          </a:prstGeom>
          <a:solidFill>
            <a:srgbClr val="D8D8EC"/>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limbische Keratokonjunktivitis</a:t>
            </a:r>
          </a:p>
        </p:txBody>
      </p:sp>
      <p:sp>
        <p:nvSpPr>
          <p:cNvPr id="412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A7A42FF-2861-4A0E-9E35-62BE4EBB12B2}" type="slidenum">
              <a:rPr lang="en-US" altLang="en-US" sz="1000"/>
              <a:t>5</a:t>
            </a:fld>
            <a:endParaRPr lang="en-US" altLang="en-US" sz="1000"/>
          </a:p>
        </p:txBody>
      </p:sp>
      <p:sp>
        <p:nvSpPr>
          <p:cNvPr id="2" name="TextBox 1">
            <a:extLst>
              <a:ext uri="{FF2B5EF4-FFF2-40B4-BE49-F238E27FC236}">
                <a16:creationId xmlns:a16="http://schemas.microsoft.com/office/drawing/2014/main" id="{8ECF59D7-88B7-4B03-8B11-D699F5000521}"/>
              </a:ext>
            </a:extLst>
          </p:cNvPr>
          <p:cNvSpPr txBox="1"/>
          <p:nvPr/>
        </p:nvSpPr>
        <p:spPr>
          <a:xfrm>
            <a:off x="6386159" y="410647"/>
            <a:ext cx="293670" cy="369332"/>
          </a:xfrm>
          <a:prstGeom prst="rect">
            <a:avLst/>
          </a:prstGeom>
          <a:noFill/>
        </p:spPr>
        <p:txBody>
          <a:bodyPr wrap="square" lIns="25400" tIns="12700" rIns="25400" bIns="12700" rtlCol="0">
            <a:spAutoFit/>
          </a:bodyPr>
          <a:lstStyle/>
          <a:p>
            <a:r>
              <a:rPr lang="en-US" sz="1200" dirty="0"/>
              <a:t>^</a:t>
            </a:r>
          </a:p>
        </p:txBody>
      </p:sp>
      <p:sp>
        <p:nvSpPr>
          <p:cNvPr id="3" name="TextBox 2">
            <a:extLst>
              <a:ext uri="{FF2B5EF4-FFF2-40B4-BE49-F238E27FC236}">
                <a16:creationId xmlns:a16="http://schemas.microsoft.com/office/drawing/2014/main" id="{F1746C71-9591-442C-9BF5-5483ED17D6A3}"/>
              </a:ext>
            </a:extLst>
          </p:cNvPr>
          <p:cNvSpPr txBox="1"/>
          <p:nvPr/>
        </p:nvSpPr>
        <p:spPr>
          <a:xfrm>
            <a:off x="5712897" y="608565"/>
            <a:ext cx="1640193" cy="369332"/>
          </a:xfrm>
          <a:prstGeom prst="rect">
            <a:avLst/>
          </a:prstGeom>
          <a:solidFill>
            <a:srgbClr val="D8D8EC"/>
          </a:solidFill>
        </p:spPr>
        <p:txBody>
          <a:bodyPr wrap="square" lIns="25400" tIns="12700" rIns="25400" bIns="12700" rtlCol="0">
            <a:spAutoFit/>
          </a:bodyPr>
          <a:lstStyle/>
          <a:p>
            <a:pPr algn="ctr"/>
            <a:r>
              <a:rPr lang="en-US" sz="1200" b="1" dirty="0">
                <a:solidFill>
                  <a:srgbClr val="0000FF"/>
                </a:solidFill>
                <a:latin typeface="Segoe Script" panose="020B0504020000000003" pitchFamily="34" charset="0"/>
              </a:rPr>
              <a:t>von Theodore</a:t>
            </a:r>
          </a:p>
        </p:txBody>
      </p:sp>
      <p:sp>
        <p:nvSpPr>
          <p:cNvPr id="4" name="TextBox 3">
            <a:extLst>
              <a:ext uri="{FF2B5EF4-FFF2-40B4-BE49-F238E27FC236}">
                <a16:creationId xmlns:a16="http://schemas.microsoft.com/office/drawing/2014/main" id="{AE4B9037-15AF-4610-87DA-AECE54797D80}"/>
              </a:ext>
            </a:extLst>
          </p:cNvPr>
          <p:cNvSpPr txBox="1"/>
          <p:nvPr/>
        </p:nvSpPr>
        <p:spPr>
          <a:xfrm>
            <a:off x="806516" y="1179128"/>
            <a:ext cx="6553200" cy="1872307"/>
          </a:xfrm>
          <a:prstGeom prst="rect">
            <a:avLst/>
          </a:prstGeom>
          <a:noFill/>
        </p:spPr>
        <p:txBody>
          <a:bodyPr wrap="square" lIns="25400" tIns="12700" rIns="25400" bIns="12700" rtlCol="0">
            <a:spAutoFit/>
          </a:bodyPr>
          <a:lstStyle/>
          <a:p>
            <a:r>
              <a:rPr lang="en-US" sz="1200" i="1" dirty="0">
                <a:solidFill>
                  <a:srgbClr val="0000FF"/>
                </a:solidFill>
              </a:rPr>
              <a:t>Wie lautet die „vollständige Bezeichnung“ von SLK?</a:t>
            </a:r>
          </a:p>
          <a:p>
            <a:r>
              <a:rPr lang="de-DE" sz="1200" dirty="0">
                <a:solidFill>
                  <a:srgbClr val="0000FF"/>
                </a:solidFill>
              </a:rPr>
              <a:t>Superiore limbische Keratokonjunktivitis nach Theodore. Ich erwähne dies für den Fall, dass falls Sie diesen Begriff einmal sehen, dann auch wissen, dass es sich immer noch um SLK handelt</a:t>
            </a:r>
            <a:r>
              <a:rPr lang="en-US" sz="1200" dirty="0">
                <a:solidFill>
                  <a:srgbClr val="0000FF"/>
                </a:solidFill>
              </a:rPr>
              <a:t>.</a:t>
            </a:r>
          </a:p>
          <a:p>
            <a:endParaRPr lang="en-US" dirty="0">
              <a:solidFill>
                <a:srgbClr val="0000FF"/>
              </a:solidFill>
            </a:endParaRPr>
          </a:p>
          <a:p>
            <a:r>
              <a:rPr lang="en-US" sz="1200" i="1" dirty="0">
                <a:solidFill>
                  <a:srgbClr val="0000FF"/>
                </a:solidFill>
              </a:rPr>
              <a:t>Kurz gesagt, was ist SLK?</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dirty="0">
              <a:solidFill>
                <a:srgbClr val="0000FF"/>
              </a:solidFill>
            </a:endParaRPr>
          </a:p>
          <a:p>
            <a:endParaRPr lang="en-US" dirty="0">
              <a:solidFill>
                <a:srgbClr val="0000FF"/>
              </a:solidFill>
            </a:endParaRPr>
          </a:p>
          <a:p>
            <a:r>
              <a:rPr lang="en-US" sz="1200" i="1" dirty="0">
                <a:solidFill>
                  <a:srgbClr val="0000FF"/>
                </a:solidFill>
              </a:rPr>
              <a:t>Über welche Beschwerden klagen SLK-Patienten?</a:t>
            </a:r>
            <a:endParaRPr lang="en-US" dirty="0">
              <a:solidFill>
                <a:srgbClr val="0000FF"/>
              </a:solidFill>
            </a:endParaRPr>
          </a:p>
        </p:txBody>
      </p:sp>
    </p:spTree>
    <p:extLst>
      <p:ext uri="{BB962C8B-B14F-4D97-AF65-F5344CB8AC3E}">
        <p14:creationId xmlns:p14="http://schemas.microsoft.com/office/powerpoint/2010/main" val="40658948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B5ACC-71AF-11E4-F82E-34906D971B58}"/>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50</a:t>
            </a:fld>
            <a:endParaRPr lang="en-US" altLang="en-US"/>
          </a:p>
        </p:txBody>
      </p:sp>
      <p:pic>
        <p:nvPicPr>
          <p:cNvPr id="1026" name="Picture 2" descr="Staining patterns - American Academy of Ophthalmology">
            <a:extLst>
              <a:ext uri="{FF2B5EF4-FFF2-40B4-BE49-F238E27FC236}">
                <a16:creationId xmlns:a16="http://schemas.microsoft.com/office/drawing/2014/main" id="{9E518709-DC41-BB1C-FEE1-447A23DFF8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227325"/>
            <a:ext cx="4119562" cy="5142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1EA001-2CB8-EE22-8CE1-37D358AEA385}"/>
              </a:ext>
            </a:extLst>
          </p:cNvPr>
          <p:cNvSpPr/>
          <p:nvPr/>
        </p:nvSpPr>
        <p:spPr>
          <a:xfrm>
            <a:off x="4955381" y="1195864"/>
            <a:ext cx="1297781" cy="51420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F6A9969E-5A0C-F76F-0EC7-A0AD40F44BE2}"/>
              </a:ext>
            </a:extLst>
          </p:cNvPr>
          <p:cNvSpPr txBox="1"/>
          <p:nvPr/>
        </p:nvSpPr>
        <p:spPr>
          <a:xfrm>
            <a:off x="4917791" y="3978557"/>
            <a:ext cx="699230" cy="400110"/>
          </a:xfrm>
          <a:prstGeom prst="rect">
            <a:avLst/>
          </a:prstGeom>
          <a:noFill/>
        </p:spPr>
        <p:txBody>
          <a:bodyPr wrap="square" lIns="25400" tIns="12700" rIns="25400" bIns="12700" rtlCol="0">
            <a:spAutoFit/>
          </a:bodyPr>
          <a:lstStyle/>
          <a:p>
            <a:r>
              <a:rPr lang="en-US" sz="1200" b="1" i="1" dirty="0"/>
              <a:t>SLK</a:t>
            </a:r>
          </a:p>
        </p:txBody>
      </p:sp>
      <p:sp>
        <p:nvSpPr>
          <p:cNvPr id="16" name="TextBox 15">
            <a:extLst>
              <a:ext uri="{FF2B5EF4-FFF2-40B4-BE49-F238E27FC236}">
                <a16:creationId xmlns:a16="http://schemas.microsoft.com/office/drawing/2014/main" id="{0DBFE501-B641-8F2C-54F1-26D5C8EC5C36}"/>
              </a:ext>
            </a:extLst>
          </p:cNvPr>
          <p:cNvSpPr txBox="1"/>
          <p:nvPr/>
        </p:nvSpPr>
        <p:spPr>
          <a:xfrm>
            <a:off x="4900761" y="1499802"/>
            <a:ext cx="2458815" cy="338554"/>
          </a:xfrm>
          <a:prstGeom prst="rect">
            <a:avLst/>
          </a:prstGeom>
          <a:noFill/>
        </p:spPr>
        <p:txBody>
          <a:bodyPr wrap="square" lIns="25400" tIns="12700" rIns="25400" bIns="12700" rtlCol="0">
            <a:spAutoFit/>
          </a:bodyPr>
          <a:lstStyle/>
          <a:p>
            <a:r>
              <a:rPr lang="en-US" sz="1200" i="1" dirty="0"/>
              <a:t>Virale Konjunktivitis; Toxine</a:t>
            </a:r>
          </a:p>
        </p:txBody>
      </p:sp>
      <p:sp>
        <p:nvSpPr>
          <p:cNvPr id="17" name="TextBox 16">
            <a:extLst>
              <a:ext uri="{FF2B5EF4-FFF2-40B4-BE49-F238E27FC236}">
                <a16:creationId xmlns:a16="http://schemas.microsoft.com/office/drawing/2014/main" id="{D21D04BA-98F2-BDEC-D952-1E19C5651B59}"/>
              </a:ext>
            </a:extLst>
          </p:cNvPr>
          <p:cNvSpPr txBox="1"/>
          <p:nvPr/>
        </p:nvSpPr>
        <p:spPr>
          <a:xfrm>
            <a:off x="4900761" y="2202478"/>
            <a:ext cx="309700" cy="338554"/>
          </a:xfrm>
          <a:prstGeom prst="rect">
            <a:avLst/>
          </a:prstGeom>
          <a:noFill/>
        </p:spPr>
        <p:txBody>
          <a:bodyPr wrap="square" lIns="25400" tIns="12700" rIns="25400" bIns="12700" rtlCol="0">
            <a:spAutoFit/>
          </a:bodyPr>
          <a:lstStyle/>
          <a:p>
            <a:r>
              <a:rPr lang="en-US" sz="1200" b="1" i="1" dirty="0"/>
              <a:t>?</a:t>
            </a:r>
          </a:p>
        </p:txBody>
      </p:sp>
      <p:sp>
        <p:nvSpPr>
          <p:cNvPr id="18" name="TextBox 17">
            <a:extLst>
              <a:ext uri="{FF2B5EF4-FFF2-40B4-BE49-F238E27FC236}">
                <a16:creationId xmlns:a16="http://schemas.microsoft.com/office/drawing/2014/main" id="{29DC3097-0EA9-44A7-606E-0797B75E68C3}"/>
              </a:ext>
            </a:extLst>
          </p:cNvPr>
          <p:cNvSpPr txBox="1"/>
          <p:nvPr/>
        </p:nvSpPr>
        <p:spPr>
          <a:xfrm>
            <a:off x="4917791" y="2947261"/>
            <a:ext cx="1563248" cy="338554"/>
          </a:xfrm>
          <a:prstGeom prst="rect">
            <a:avLst/>
          </a:prstGeom>
          <a:noFill/>
        </p:spPr>
        <p:txBody>
          <a:bodyPr wrap="square" lIns="25400" tIns="12700" rIns="25400" bIns="12700" rtlCol="0">
            <a:spAutoFit/>
          </a:bodyPr>
          <a:lstStyle/>
          <a:p>
            <a:r>
              <a:rPr lang="en-US" sz="1200" i="1" dirty="0"/>
              <a:t>DES; Exposition</a:t>
            </a:r>
          </a:p>
        </p:txBody>
      </p:sp>
      <p:sp>
        <p:nvSpPr>
          <p:cNvPr id="20" name="TextBox 19">
            <a:extLst>
              <a:ext uri="{FF2B5EF4-FFF2-40B4-BE49-F238E27FC236}">
                <a16:creationId xmlns:a16="http://schemas.microsoft.com/office/drawing/2014/main" id="{0F635063-0487-0F30-1D5F-E9E0B4EE0C18}"/>
              </a:ext>
            </a:extLst>
          </p:cNvPr>
          <p:cNvSpPr txBox="1"/>
          <p:nvPr/>
        </p:nvSpPr>
        <p:spPr>
          <a:xfrm>
            <a:off x="4917791" y="5169932"/>
            <a:ext cx="943976" cy="338554"/>
          </a:xfrm>
          <a:prstGeom prst="rect">
            <a:avLst/>
          </a:prstGeom>
          <a:noFill/>
        </p:spPr>
        <p:txBody>
          <a:bodyPr wrap="square" lIns="25400" tIns="12700" rIns="25400" bIns="12700" rtlCol="0">
            <a:spAutoFit/>
          </a:bodyPr>
          <a:lstStyle/>
          <a:p>
            <a:r>
              <a:rPr lang="en-US" sz="1200" i="1" dirty="0"/>
              <a:t>Tragen von Kontaktlinsen</a:t>
            </a:r>
          </a:p>
        </p:txBody>
      </p:sp>
      <p:sp>
        <p:nvSpPr>
          <p:cNvPr id="25" name="Right Brace 24">
            <a:extLst>
              <a:ext uri="{FF2B5EF4-FFF2-40B4-BE49-F238E27FC236}">
                <a16:creationId xmlns:a16="http://schemas.microsoft.com/office/drawing/2014/main" id="{247C04EA-C0B8-1B77-86E7-02CB0DD78413}"/>
              </a:ext>
            </a:extLst>
          </p:cNvPr>
          <p:cNvSpPr/>
          <p:nvPr/>
        </p:nvSpPr>
        <p:spPr>
          <a:xfrm>
            <a:off x="4611248" y="3631097"/>
            <a:ext cx="212543" cy="108163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Rectangle 25">
            <a:extLst>
              <a:ext uri="{FF2B5EF4-FFF2-40B4-BE49-F238E27FC236}">
                <a16:creationId xmlns:a16="http://schemas.microsoft.com/office/drawing/2014/main" id="{669BC131-9C1D-FF1A-C866-99C9B2620314}"/>
              </a:ext>
            </a:extLst>
          </p:cNvPr>
          <p:cNvSpPr/>
          <p:nvPr/>
        </p:nvSpPr>
        <p:spPr>
          <a:xfrm>
            <a:off x="2288381" y="5855732"/>
            <a:ext cx="2439123" cy="54506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F6C8CA5-3E6B-FCFF-A2C1-32DAAE5971B3}"/>
              </a:ext>
            </a:extLst>
          </p:cNvPr>
          <p:cNvSpPr txBox="1"/>
          <p:nvPr/>
        </p:nvSpPr>
        <p:spPr>
          <a:xfrm>
            <a:off x="2008716" y="6248400"/>
            <a:ext cx="5006500" cy="369332"/>
          </a:xfrm>
          <a:prstGeom prst="rect">
            <a:avLst/>
          </a:prstGeom>
          <a:noFill/>
        </p:spPr>
        <p:txBody>
          <a:bodyPr wrap="square" lIns="25400" tIns="12700" rIns="25400" bIns="12700" rtlCol="0">
            <a:spAutoFit/>
          </a:bodyPr>
          <a:lstStyle/>
          <a:p>
            <a:pPr algn="ctr"/>
            <a:r>
              <a:rPr lang="en-US" sz="1200" b="0" i="0" dirty="0">
                <a:solidFill>
                  <a:srgbClr val="000000"/>
                </a:solidFill>
                <a:effectLst/>
                <a:latin typeface="Arial" panose="020B0604020202020204" pitchFamily="34" charset="0"/>
              </a:rPr>
              <a:t>Punktförmige Verfärbungsmuster der Augenoberfläche</a:t>
            </a:r>
            <a:endParaRPr lang="en-US" dirty="0"/>
          </a:p>
        </p:txBody>
      </p:sp>
      <p:sp>
        <p:nvSpPr>
          <p:cNvPr id="27" name="Text Box 28">
            <a:extLst>
              <a:ext uri="{FF2B5EF4-FFF2-40B4-BE49-F238E27FC236}">
                <a16:creationId xmlns:a16="http://schemas.microsoft.com/office/drawing/2014/main" id="{364D3E3D-1A83-5394-B786-E8FB4F503F23}"/>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5" name="TextBox 4">
            <a:extLst>
              <a:ext uri="{FF2B5EF4-FFF2-40B4-BE49-F238E27FC236}">
                <a16:creationId xmlns:a16="http://schemas.microsoft.com/office/drawing/2014/main" id="{F6712437-74D4-E615-EE0E-F170183B94D1}"/>
              </a:ext>
            </a:extLst>
          </p:cNvPr>
          <p:cNvSpPr txBox="1"/>
          <p:nvPr/>
        </p:nvSpPr>
        <p:spPr>
          <a:xfrm>
            <a:off x="228600" y="2802865"/>
            <a:ext cx="2568550" cy="738664"/>
          </a:xfrm>
          <a:prstGeom prst="rect">
            <a:avLst/>
          </a:prstGeom>
          <a:noFill/>
        </p:spPr>
        <p:txBody>
          <a:bodyPr wrap="square" lIns="25400" tIns="12700" rIns="25400" bIns="12700" rtlCol="0">
            <a:spAutoFit/>
          </a:bodyPr>
          <a:lstStyle/>
          <a:p>
            <a:r>
              <a:rPr lang="en-US" sz="1200" i="1" dirty="0">
                <a:solidFill>
                  <a:srgbClr val="0000FF"/>
                </a:solidFill>
              </a:rPr>
              <a:t>Welche beiden Erkrankungen lassen sich durch eine </a:t>
            </a:r>
            <a:r>
              <a:rPr lang="en-US" sz="1200" dirty="0">
                <a:solidFill>
                  <a:srgbClr val="0000FF"/>
                </a:solidFill>
              </a:rPr>
              <a:t>interpalpebrale </a:t>
            </a:r>
            <a:r>
              <a:rPr lang="en-US" sz="1200" i="1" dirty="0">
                <a:solidFill>
                  <a:srgbClr val="0000FF"/>
                </a:solidFill>
              </a:rPr>
              <a:t>Verfärbung vermuten? </a:t>
            </a:r>
          </a:p>
        </p:txBody>
      </p:sp>
      <p:sp>
        <p:nvSpPr>
          <p:cNvPr id="7" name="TextBox 6">
            <a:extLst>
              <a:ext uri="{FF2B5EF4-FFF2-40B4-BE49-F238E27FC236}">
                <a16:creationId xmlns:a16="http://schemas.microsoft.com/office/drawing/2014/main" id="{1534431A-2B60-6ADA-9F88-C4DB245C627F}"/>
              </a:ext>
            </a:extLst>
          </p:cNvPr>
          <p:cNvSpPr txBox="1"/>
          <p:nvPr/>
        </p:nvSpPr>
        <p:spPr>
          <a:xfrm>
            <a:off x="209192" y="2119603"/>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Verfärbung </a:t>
            </a:r>
            <a:r>
              <a:rPr lang="en-US" sz="1200" dirty="0">
                <a:solidFill>
                  <a:srgbClr val="0000FF"/>
                </a:solidFill>
              </a:rPr>
              <a:t>im unteren Bereich</a:t>
            </a:r>
            <a:r>
              <a:rPr lang="en-US" sz="1200" i="1" dirty="0">
                <a:solidFill>
                  <a:srgbClr val="0000FF"/>
                </a:solidFill>
              </a:rPr>
              <a:t> hin? </a:t>
            </a:r>
          </a:p>
        </p:txBody>
      </p:sp>
      <p:sp>
        <p:nvSpPr>
          <p:cNvPr id="8" name="TextBox 7">
            <a:extLst>
              <a:ext uri="{FF2B5EF4-FFF2-40B4-BE49-F238E27FC236}">
                <a16:creationId xmlns:a16="http://schemas.microsoft.com/office/drawing/2014/main" id="{E9829EC0-61D1-414E-25C9-FF88AB85B7EC}"/>
              </a:ext>
            </a:extLst>
          </p:cNvPr>
          <p:cNvSpPr txBox="1"/>
          <p:nvPr/>
        </p:nvSpPr>
        <p:spPr>
          <a:xfrm>
            <a:off x="235746" y="1476702"/>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a:t>
            </a:r>
            <a:r>
              <a:rPr lang="en-US" sz="1200" dirty="0">
                <a:solidFill>
                  <a:srgbClr val="0000FF"/>
                </a:solidFill>
              </a:rPr>
              <a:t>diffuse </a:t>
            </a:r>
            <a:r>
              <a:rPr lang="en-US" sz="1200" i="1" dirty="0">
                <a:solidFill>
                  <a:srgbClr val="0000FF"/>
                </a:solidFill>
              </a:rPr>
              <a:t>Verfärbung hin? </a:t>
            </a:r>
          </a:p>
        </p:txBody>
      </p:sp>
      <p:sp>
        <p:nvSpPr>
          <p:cNvPr id="10" name="Rectangle 9">
            <a:extLst>
              <a:ext uri="{FF2B5EF4-FFF2-40B4-BE49-F238E27FC236}">
                <a16:creationId xmlns:a16="http://schemas.microsoft.com/office/drawing/2014/main" id="{ED4E4161-B8EF-33FB-D64E-0F66C6DC4FC5}"/>
              </a:ext>
            </a:extLst>
          </p:cNvPr>
          <p:cNvSpPr/>
          <p:nvPr/>
        </p:nvSpPr>
        <p:spPr>
          <a:xfrm>
            <a:off x="2008716" y="4953000"/>
            <a:ext cx="4244446" cy="8712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CDDABF14-BCBA-E40E-525D-44BFB5A94CF7}"/>
              </a:ext>
            </a:extLst>
          </p:cNvPr>
          <p:cNvSpPr/>
          <p:nvPr/>
        </p:nvSpPr>
        <p:spPr>
          <a:xfrm>
            <a:off x="235746" y="990601"/>
            <a:ext cx="7384254" cy="108163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207532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B5ACC-71AF-11E4-F82E-34906D971B58}"/>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51</a:t>
            </a:fld>
            <a:endParaRPr lang="en-US" altLang="en-US"/>
          </a:p>
        </p:txBody>
      </p:sp>
      <p:pic>
        <p:nvPicPr>
          <p:cNvPr id="1026" name="Picture 2" descr="Staining patterns - American Academy of Ophthalmology">
            <a:extLst>
              <a:ext uri="{FF2B5EF4-FFF2-40B4-BE49-F238E27FC236}">
                <a16:creationId xmlns:a16="http://schemas.microsoft.com/office/drawing/2014/main" id="{9E518709-DC41-BB1C-FEE1-447A23DFF8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227325"/>
            <a:ext cx="4119562" cy="5142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1EA001-2CB8-EE22-8CE1-37D358AEA385}"/>
              </a:ext>
            </a:extLst>
          </p:cNvPr>
          <p:cNvSpPr/>
          <p:nvPr/>
        </p:nvSpPr>
        <p:spPr>
          <a:xfrm>
            <a:off x="4955381" y="1195864"/>
            <a:ext cx="1297781" cy="51420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F6A9969E-5A0C-F76F-0EC7-A0AD40F44BE2}"/>
              </a:ext>
            </a:extLst>
          </p:cNvPr>
          <p:cNvSpPr txBox="1"/>
          <p:nvPr/>
        </p:nvSpPr>
        <p:spPr>
          <a:xfrm>
            <a:off x="4917791" y="3978557"/>
            <a:ext cx="699230" cy="400110"/>
          </a:xfrm>
          <a:prstGeom prst="rect">
            <a:avLst/>
          </a:prstGeom>
          <a:noFill/>
        </p:spPr>
        <p:txBody>
          <a:bodyPr wrap="square" lIns="25400" tIns="12700" rIns="25400" bIns="12700" rtlCol="0">
            <a:spAutoFit/>
          </a:bodyPr>
          <a:lstStyle/>
          <a:p>
            <a:r>
              <a:rPr lang="en-US" sz="1200" b="1" i="1" dirty="0"/>
              <a:t>SLK</a:t>
            </a:r>
          </a:p>
        </p:txBody>
      </p:sp>
      <p:sp>
        <p:nvSpPr>
          <p:cNvPr id="16" name="TextBox 15">
            <a:extLst>
              <a:ext uri="{FF2B5EF4-FFF2-40B4-BE49-F238E27FC236}">
                <a16:creationId xmlns:a16="http://schemas.microsoft.com/office/drawing/2014/main" id="{0DBFE501-B641-8F2C-54F1-26D5C8EC5C36}"/>
              </a:ext>
            </a:extLst>
          </p:cNvPr>
          <p:cNvSpPr txBox="1"/>
          <p:nvPr/>
        </p:nvSpPr>
        <p:spPr>
          <a:xfrm>
            <a:off x="4900761" y="1499802"/>
            <a:ext cx="2458815" cy="338554"/>
          </a:xfrm>
          <a:prstGeom prst="rect">
            <a:avLst/>
          </a:prstGeom>
          <a:noFill/>
        </p:spPr>
        <p:txBody>
          <a:bodyPr wrap="square" lIns="25400" tIns="12700" rIns="25400" bIns="12700" rtlCol="0">
            <a:spAutoFit/>
          </a:bodyPr>
          <a:lstStyle/>
          <a:p>
            <a:r>
              <a:rPr lang="en-US" sz="1200" i="1" dirty="0"/>
              <a:t>Virale Konjunktivitis; Toxine</a:t>
            </a:r>
          </a:p>
        </p:txBody>
      </p:sp>
      <p:sp>
        <p:nvSpPr>
          <p:cNvPr id="17" name="TextBox 16">
            <a:extLst>
              <a:ext uri="{FF2B5EF4-FFF2-40B4-BE49-F238E27FC236}">
                <a16:creationId xmlns:a16="http://schemas.microsoft.com/office/drawing/2014/main" id="{D21D04BA-98F2-BDEC-D952-1E19C5651B59}"/>
              </a:ext>
            </a:extLst>
          </p:cNvPr>
          <p:cNvSpPr txBox="1"/>
          <p:nvPr/>
        </p:nvSpPr>
        <p:spPr>
          <a:xfrm>
            <a:off x="4900761" y="2202478"/>
            <a:ext cx="2587568" cy="338554"/>
          </a:xfrm>
          <a:prstGeom prst="rect">
            <a:avLst/>
          </a:prstGeom>
          <a:noFill/>
        </p:spPr>
        <p:txBody>
          <a:bodyPr wrap="square" lIns="25400" tIns="12700" rIns="25400" bIns="12700" rtlCol="0">
            <a:spAutoFit/>
          </a:bodyPr>
          <a:lstStyle/>
          <a:p>
            <a:r>
              <a:rPr lang="en-US" sz="1200" i="1" dirty="0"/>
              <a:t>Blepharitis; Lagophthalmus</a:t>
            </a:r>
          </a:p>
        </p:txBody>
      </p:sp>
      <p:sp>
        <p:nvSpPr>
          <p:cNvPr id="18" name="TextBox 17">
            <a:extLst>
              <a:ext uri="{FF2B5EF4-FFF2-40B4-BE49-F238E27FC236}">
                <a16:creationId xmlns:a16="http://schemas.microsoft.com/office/drawing/2014/main" id="{29DC3097-0EA9-44A7-606E-0797B75E68C3}"/>
              </a:ext>
            </a:extLst>
          </p:cNvPr>
          <p:cNvSpPr txBox="1"/>
          <p:nvPr/>
        </p:nvSpPr>
        <p:spPr>
          <a:xfrm>
            <a:off x="4917791" y="2947261"/>
            <a:ext cx="1563248" cy="338554"/>
          </a:xfrm>
          <a:prstGeom prst="rect">
            <a:avLst/>
          </a:prstGeom>
          <a:noFill/>
        </p:spPr>
        <p:txBody>
          <a:bodyPr wrap="square" lIns="25400" tIns="12700" rIns="25400" bIns="12700" rtlCol="0">
            <a:spAutoFit/>
          </a:bodyPr>
          <a:lstStyle/>
          <a:p>
            <a:r>
              <a:rPr lang="en-US" sz="1200" i="1" dirty="0"/>
              <a:t>DES; Exposition</a:t>
            </a:r>
          </a:p>
        </p:txBody>
      </p:sp>
      <p:sp>
        <p:nvSpPr>
          <p:cNvPr id="20" name="TextBox 19">
            <a:extLst>
              <a:ext uri="{FF2B5EF4-FFF2-40B4-BE49-F238E27FC236}">
                <a16:creationId xmlns:a16="http://schemas.microsoft.com/office/drawing/2014/main" id="{0F635063-0487-0F30-1D5F-E9E0B4EE0C18}"/>
              </a:ext>
            </a:extLst>
          </p:cNvPr>
          <p:cNvSpPr txBox="1"/>
          <p:nvPr/>
        </p:nvSpPr>
        <p:spPr>
          <a:xfrm>
            <a:off x="4917791" y="5169932"/>
            <a:ext cx="943976" cy="338554"/>
          </a:xfrm>
          <a:prstGeom prst="rect">
            <a:avLst/>
          </a:prstGeom>
          <a:noFill/>
        </p:spPr>
        <p:txBody>
          <a:bodyPr wrap="square" lIns="25400" tIns="12700" rIns="25400" bIns="12700" rtlCol="0">
            <a:spAutoFit/>
          </a:bodyPr>
          <a:lstStyle/>
          <a:p>
            <a:r>
              <a:rPr lang="en-US" sz="1200" i="1" dirty="0"/>
              <a:t>Tragen von Kontaktlinsen</a:t>
            </a:r>
          </a:p>
        </p:txBody>
      </p:sp>
      <p:sp>
        <p:nvSpPr>
          <p:cNvPr id="25" name="Right Brace 24">
            <a:extLst>
              <a:ext uri="{FF2B5EF4-FFF2-40B4-BE49-F238E27FC236}">
                <a16:creationId xmlns:a16="http://schemas.microsoft.com/office/drawing/2014/main" id="{247C04EA-C0B8-1B77-86E7-02CB0DD78413}"/>
              </a:ext>
            </a:extLst>
          </p:cNvPr>
          <p:cNvSpPr/>
          <p:nvPr/>
        </p:nvSpPr>
        <p:spPr>
          <a:xfrm>
            <a:off x="4611248" y="3631097"/>
            <a:ext cx="212543" cy="108163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Rectangle 25">
            <a:extLst>
              <a:ext uri="{FF2B5EF4-FFF2-40B4-BE49-F238E27FC236}">
                <a16:creationId xmlns:a16="http://schemas.microsoft.com/office/drawing/2014/main" id="{669BC131-9C1D-FF1A-C866-99C9B2620314}"/>
              </a:ext>
            </a:extLst>
          </p:cNvPr>
          <p:cNvSpPr/>
          <p:nvPr/>
        </p:nvSpPr>
        <p:spPr>
          <a:xfrm>
            <a:off x="2288381" y="5855732"/>
            <a:ext cx="2439123" cy="54506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F6C8CA5-3E6B-FCFF-A2C1-32DAAE5971B3}"/>
              </a:ext>
            </a:extLst>
          </p:cNvPr>
          <p:cNvSpPr txBox="1"/>
          <p:nvPr/>
        </p:nvSpPr>
        <p:spPr>
          <a:xfrm>
            <a:off x="2008716" y="6248400"/>
            <a:ext cx="5006500" cy="369332"/>
          </a:xfrm>
          <a:prstGeom prst="rect">
            <a:avLst/>
          </a:prstGeom>
          <a:noFill/>
        </p:spPr>
        <p:txBody>
          <a:bodyPr wrap="square" lIns="25400" tIns="12700" rIns="25400" bIns="12700" rtlCol="0">
            <a:spAutoFit/>
          </a:bodyPr>
          <a:lstStyle/>
          <a:p>
            <a:pPr algn="ctr"/>
            <a:r>
              <a:rPr lang="en-US" sz="1200" b="0" i="0" dirty="0">
                <a:solidFill>
                  <a:srgbClr val="000000"/>
                </a:solidFill>
                <a:effectLst/>
                <a:latin typeface="Arial" panose="020B0604020202020204" pitchFamily="34" charset="0"/>
              </a:rPr>
              <a:t>Punktförmige Verfärbungsmuster der Augenoberfläche</a:t>
            </a:r>
            <a:endParaRPr lang="en-US" dirty="0"/>
          </a:p>
        </p:txBody>
      </p:sp>
      <p:sp>
        <p:nvSpPr>
          <p:cNvPr id="27" name="Text Box 28">
            <a:extLst>
              <a:ext uri="{FF2B5EF4-FFF2-40B4-BE49-F238E27FC236}">
                <a16:creationId xmlns:a16="http://schemas.microsoft.com/office/drawing/2014/main" id="{364D3E3D-1A83-5394-B786-E8FB4F503F23}"/>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5" name="TextBox 4">
            <a:extLst>
              <a:ext uri="{FF2B5EF4-FFF2-40B4-BE49-F238E27FC236}">
                <a16:creationId xmlns:a16="http://schemas.microsoft.com/office/drawing/2014/main" id="{F6712437-74D4-E615-EE0E-F170183B94D1}"/>
              </a:ext>
            </a:extLst>
          </p:cNvPr>
          <p:cNvSpPr txBox="1"/>
          <p:nvPr/>
        </p:nvSpPr>
        <p:spPr>
          <a:xfrm>
            <a:off x="228600" y="2802865"/>
            <a:ext cx="2568550" cy="738664"/>
          </a:xfrm>
          <a:prstGeom prst="rect">
            <a:avLst/>
          </a:prstGeom>
          <a:noFill/>
        </p:spPr>
        <p:txBody>
          <a:bodyPr wrap="square" lIns="25400" tIns="12700" rIns="25400" bIns="12700" rtlCol="0">
            <a:spAutoFit/>
          </a:bodyPr>
          <a:lstStyle/>
          <a:p>
            <a:r>
              <a:rPr lang="en-US" sz="1200" i="1" dirty="0">
                <a:solidFill>
                  <a:srgbClr val="0000FF"/>
                </a:solidFill>
              </a:rPr>
              <a:t>Welche beiden Erkrankungen lassen sich durch eine </a:t>
            </a:r>
            <a:r>
              <a:rPr lang="en-US" sz="1200" dirty="0">
                <a:solidFill>
                  <a:srgbClr val="0000FF"/>
                </a:solidFill>
              </a:rPr>
              <a:t>interpalpebrale </a:t>
            </a:r>
            <a:r>
              <a:rPr lang="en-US" sz="1200" i="1" dirty="0">
                <a:solidFill>
                  <a:srgbClr val="0000FF"/>
                </a:solidFill>
              </a:rPr>
              <a:t>Verfärbung vermuten? </a:t>
            </a:r>
          </a:p>
        </p:txBody>
      </p:sp>
      <p:sp>
        <p:nvSpPr>
          <p:cNvPr id="7" name="TextBox 6">
            <a:extLst>
              <a:ext uri="{FF2B5EF4-FFF2-40B4-BE49-F238E27FC236}">
                <a16:creationId xmlns:a16="http://schemas.microsoft.com/office/drawing/2014/main" id="{1534431A-2B60-6ADA-9F88-C4DB245C627F}"/>
              </a:ext>
            </a:extLst>
          </p:cNvPr>
          <p:cNvSpPr txBox="1"/>
          <p:nvPr/>
        </p:nvSpPr>
        <p:spPr>
          <a:xfrm>
            <a:off x="209192" y="2119603"/>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Verfärbung </a:t>
            </a:r>
            <a:r>
              <a:rPr lang="en-US" sz="1200" dirty="0">
                <a:solidFill>
                  <a:srgbClr val="0000FF"/>
                </a:solidFill>
              </a:rPr>
              <a:t>im unteren Bereich</a:t>
            </a:r>
            <a:r>
              <a:rPr lang="en-US" sz="1200" i="1" dirty="0">
                <a:solidFill>
                  <a:srgbClr val="0000FF"/>
                </a:solidFill>
              </a:rPr>
              <a:t> hin? </a:t>
            </a:r>
          </a:p>
        </p:txBody>
      </p:sp>
      <p:sp>
        <p:nvSpPr>
          <p:cNvPr id="8" name="TextBox 7">
            <a:extLst>
              <a:ext uri="{FF2B5EF4-FFF2-40B4-BE49-F238E27FC236}">
                <a16:creationId xmlns:a16="http://schemas.microsoft.com/office/drawing/2014/main" id="{E9829EC0-61D1-414E-25C9-FF88AB85B7EC}"/>
              </a:ext>
            </a:extLst>
          </p:cNvPr>
          <p:cNvSpPr txBox="1"/>
          <p:nvPr/>
        </p:nvSpPr>
        <p:spPr>
          <a:xfrm>
            <a:off x="235746" y="1476702"/>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a:t>
            </a:r>
            <a:r>
              <a:rPr lang="en-US" sz="1200" dirty="0">
                <a:solidFill>
                  <a:srgbClr val="0000FF"/>
                </a:solidFill>
              </a:rPr>
              <a:t>diffuse </a:t>
            </a:r>
            <a:r>
              <a:rPr lang="en-US" sz="1200" i="1" dirty="0">
                <a:solidFill>
                  <a:srgbClr val="0000FF"/>
                </a:solidFill>
              </a:rPr>
              <a:t>Verfärbung hin? </a:t>
            </a:r>
          </a:p>
        </p:txBody>
      </p:sp>
      <p:sp>
        <p:nvSpPr>
          <p:cNvPr id="10" name="Rectangle 9">
            <a:extLst>
              <a:ext uri="{FF2B5EF4-FFF2-40B4-BE49-F238E27FC236}">
                <a16:creationId xmlns:a16="http://schemas.microsoft.com/office/drawing/2014/main" id="{ED4E4161-B8EF-33FB-D64E-0F66C6DC4FC5}"/>
              </a:ext>
            </a:extLst>
          </p:cNvPr>
          <p:cNvSpPr/>
          <p:nvPr/>
        </p:nvSpPr>
        <p:spPr>
          <a:xfrm>
            <a:off x="2008716" y="4953000"/>
            <a:ext cx="4244446" cy="8712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CDDABF14-BCBA-E40E-525D-44BFB5A94CF7}"/>
              </a:ext>
            </a:extLst>
          </p:cNvPr>
          <p:cNvSpPr/>
          <p:nvPr/>
        </p:nvSpPr>
        <p:spPr>
          <a:xfrm>
            <a:off x="235746" y="990601"/>
            <a:ext cx="7384254" cy="108163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10114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B5ACC-71AF-11E4-F82E-34906D971B58}"/>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52</a:t>
            </a:fld>
            <a:endParaRPr lang="en-US" altLang="en-US"/>
          </a:p>
        </p:txBody>
      </p:sp>
      <p:pic>
        <p:nvPicPr>
          <p:cNvPr id="1026" name="Picture 2" descr="Staining patterns - American Academy of Ophthalmology">
            <a:extLst>
              <a:ext uri="{FF2B5EF4-FFF2-40B4-BE49-F238E27FC236}">
                <a16:creationId xmlns:a16="http://schemas.microsoft.com/office/drawing/2014/main" id="{9E518709-DC41-BB1C-FEE1-447A23DFF8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227325"/>
            <a:ext cx="4119562" cy="5142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1EA001-2CB8-EE22-8CE1-37D358AEA385}"/>
              </a:ext>
            </a:extLst>
          </p:cNvPr>
          <p:cNvSpPr/>
          <p:nvPr/>
        </p:nvSpPr>
        <p:spPr>
          <a:xfrm>
            <a:off x="4955381" y="1195864"/>
            <a:ext cx="1297781" cy="51420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F6A9969E-5A0C-F76F-0EC7-A0AD40F44BE2}"/>
              </a:ext>
            </a:extLst>
          </p:cNvPr>
          <p:cNvSpPr txBox="1"/>
          <p:nvPr/>
        </p:nvSpPr>
        <p:spPr>
          <a:xfrm>
            <a:off x="4917791" y="3978557"/>
            <a:ext cx="699230" cy="400110"/>
          </a:xfrm>
          <a:prstGeom prst="rect">
            <a:avLst/>
          </a:prstGeom>
          <a:noFill/>
        </p:spPr>
        <p:txBody>
          <a:bodyPr wrap="square" lIns="25400" tIns="12700" rIns="25400" bIns="12700" rtlCol="0">
            <a:spAutoFit/>
          </a:bodyPr>
          <a:lstStyle/>
          <a:p>
            <a:r>
              <a:rPr lang="en-US" sz="1200" b="1" i="1" dirty="0"/>
              <a:t>SLK</a:t>
            </a:r>
          </a:p>
        </p:txBody>
      </p:sp>
      <p:sp>
        <p:nvSpPr>
          <p:cNvPr id="16" name="TextBox 15">
            <a:extLst>
              <a:ext uri="{FF2B5EF4-FFF2-40B4-BE49-F238E27FC236}">
                <a16:creationId xmlns:a16="http://schemas.microsoft.com/office/drawing/2014/main" id="{0DBFE501-B641-8F2C-54F1-26D5C8EC5C36}"/>
              </a:ext>
            </a:extLst>
          </p:cNvPr>
          <p:cNvSpPr txBox="1"/>
          <p:nvPr/>
        </p:nvSpPr>
        <p:spPr>
          <a:xfrm>
            <a:off x="4900761" y="1499802"/>
            <a:ext cx="309700" cy="338554"/>
          </a:xfrm>
          <a:prstGeom prst="rect">
            <a:avLst/>
          </a:prstGeom>
          <a:noFill/>
        </p:spPr>
        <p:txBody>
          <a:bodyPr wrap="square" lIns="25400" tIns="12700" rIns="25400" bIns="12700" rtlCol="0">
            <a:spAutoFit/>
          </a:bodyPr>
          <a:lstStyle/>
          <a:p>
            <a:r>
              <a:rPr lang="en-US" sz="1200" b="1" i="1" dirty="0"/>
              <a:t>?</a:t>
            </a:r>
          </a:p>
        </p:txBody>
      </p:sp>
      <p:sp>
        <p:nvSpPr>
          <p:cNvPr id="17" name="TextBox 16">
            <a:extLst>
              <a:ext uri="{FF2B5EF4-FFF2-40B4-BE49-F238E27FC236}">
                <a16:creationId xmlns:a16="http://schemas.microsoft.com/office/drawing/2014/main" id="{D21D04BA-98F2-BDEC-D952-1E19C5651B59}"/>
              </a:ext>
            </a:extLst>
          </p:cNvPr>
          <p:cNvSpPr txBox="1"/>
          <p:nvPr/>
        </p:nvSpPr>
        <p:spPr>
          <a:xfrm>
            <a:off x="4900761" y="2202478"/>
            <a:ext cx="2587568" cy="338554"/>
          </a:xfrm>
          <a:prstGeom prst="rect">
            <a:avLst/>
          </a:prstGeom>
          <a:noFill/>
        </p:spPr>
        <p:txBody>
          <a:bodyPr wrap="square" lIns="25400" tIns="12700" rIns="25400" bIns="12700" rtlCol="0">
            <a:spAutoFit/>
          </a:bodyPr>
          <a:lstStyle/>
          <a:p>
            <a:r>
              <a:rPr lang="en-US" sz="1200" i="1" dirty="0"/>
              <a:t>Blepharitis; Lagophthalmus</a:t>
            </a:r>
          </a:p>
        </p:txBody>
      </p:sp>
      <p:sp>
        <p:nvSpPr>
          <p:cNvPr id="18" name="TextBox 17">
            <a:extLst>
              <a:ext uri="{FF2B5EF4-FFF2-40B4-BE49-F238E27FC236}">
                <a16:creationId xmlns:a16="http://schemas.microsoft.com/office/drawing/2014/main" id="{29DC3097-0EA9-44A7-606E-0797B75E68C3}"/>
              </a:ext>
            </a:extLst>
          </p:cNvPr>
          <p:cNvSpPr txBox="1"/>
          <p:nvPr/>
        </p:nvSpPr>
        <p:spPr>
          <a:xfrm>
            <a:off x="4917791" y="2947261"/>
            <a:ext cx="1563248" cy="338554"/>
          </a:xfrm>
          <a:prstGeom prst="rect">
            <a:avLst/>
          </a:prstGeom>
          <a:noFill/>
        </p:spPr>
        <p:txBody>
          <a:bodyPr wrap="square" lIns="25400" tIns="12700" rIns="25400" bIns="12700" rtlCol="0">
            <a:spAutoFit/>
          </a:bodyPr>
          <a:lstStyle/>
          <a:p>
            <a:r>
              <a:rPr lang="en-US" sz="1200" i="1" dirty="0"/>
              <a:t>DES; Exposition</a:t>
            </a:r>
          </a:p>
        </p:txBody>
      </p:sp>
      <p:sp>
        <p:nvSpPr>
          <p:cNvPr id="20" name="TextBox 19">
            <a:extLst>
              <a:ext uri="{FF2B5EF4-FFF2-40B4-BE49-F238E27FC236}">
                <a16:creationId xmlns:a16="http://schemas.microsoft.com/office/drawing/2014/main" id="{0F635063-0487-0F30-1D5F-E9E0B4EE0C18}"/>
              </a:ext>
            </a:extLst>
          </p:cNvPr>
          <p:cNvSpPr txBox="1"/>
          <p:nvPr/>
        </p:nvSpPr>
        <p:spPr>
          <a:xfrm>
            <a:off x="4917791" y="5169932"/>
            <a:ext cx="943976" cy="338554"/>
          </a:xfrm>
          <a:prstGeom prst="rect">
            <a:avLst/>
          </a:prstGeom>
          <a:noFill/>
        </p:spPr>
        <p:txBody>
          <a:bodyPr wrap="square" lIns="25400" tIns="12700" rIns="25400" bIns="12700" rtlCol="0">
            <a:spAutoFit/>
          </a:bodyPr>
          <a:lstStyle/>
          <a:p>
            <a:r>
              <a:rPr lang="en-US" sz="1200" i="1" dirty="0"/>
              <a:t>Tragen von Kontaktlinsen</a:t>
            </a:r>
          </a:p>
        </p:txBody>
      </p:sp>
      <p:sp>
        <p:nvSpPr>
          <p:cNvPr id="25" name="Right Brace 24">
            <a:extLst>
              <a:ext uri="{FF2B5EF4-FFF2-40B4-BE49-F238E27FC236}">
                <a16:creationId xmlns:a16="http://schemas.microsoft.com/office/drawing/2014/main" id="{247C04EA-C0B8-1B77-86E7-02CB0DD78413}"/>
              </a:ext>
            </a:extLst>
          </p:cNvPr>
          <p:cNvSpPr/>
          <p:nvPr/>
        </p:nvSpPr>
        <p:spPr>
          <a:xfrm>
            <a:off x="4611248" y="3631097"/>
            <a:ext cx="212543" cy="108163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Rectangle 25">
            <a:extLst>
              <a:ext uri="{FF2B5EF4-FFF2-40B4-BE49-F238E27FC236}">
                <a16:creationId xmlns:a16="http://schemas.microsoft.com/office/drawing/2014/main" id="{669BC131-9C1D-FF1A-C866-99C9B2620314}"/>
              </a:ext>
            </a:extLst>
          </p:cNvPr>
          <p:cNvSpPr/>
          <p:nvPr/>
        </p:nvSpPr>
        <p:spPr>
          <a:xfrm>
            <a:off x="2288381" y="5855732"/>
            <a:ext cx="2439123" cy="54506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F6C8CA5-3E6B-FCFF-A2C1-32DAAE5971B3}"/>
              </a:ext>
            </a:extLst>
          </p:cNvPr>
          <p:cNvSpPr txBox="1"/>
          <p:nvPr/>
        </p:nvSpPr>
        <p:spPr>
          <a:xfrm>
            <a:off x="2008716" y="6248400"/>
            <a:ext cx="5006500" cy="369332"/>
          </a:xfrm>
          <a:prstGeom prst="rect">
            <a:avLst/>
          </a:prstGeom>
          <a:noFill/>
        </p:spPr>
        <p:txBody>
          <a:bodyPr wrap="square" lIns="25400" tIns="12700" rIns="25400" bIns="12700" rtlCol="0">
            <a:spAutoFit/>
          </a:bodyPr>
          <a:lstStyle/>
          <a:p>
            <a:pPr algn="ctr"/>
            <a:r>
              <a:rPr lang="en-US" sz="1200" b="0" i="0" dirty="0">
                <a:solidFill>
                  <a:srgbClr val="000000"/>
                </a:solidFill>
                <a:effectLst/>
                <a:latin typeface="Arial" panose="020B0604020202020204" pitchFamily="34" charset="0"/>
              </a:rPr>
              <a:t>Punktförmige Verfärbungsmuster der Augenoberfläche</a:t>
            </a:r>
            <a:endParaRPr lang="en-US" dirty="0"/>
          </a:p>
        </p:txBody>
      </p:sp>
      <p:sp>
        <p:nvSpPr>
          <p:cNvPr id="27" name="Text Box 28">
            <a:extLst>
              <a:ext uri="{FF2B5EF4-FFF2-40B4-BE49-F238E27FC236}">
                <a16:creationId xmlns:a16="http://schemas.microsoft.com/office/drawing/2014/main" id="{364D3E3D-1A83-5394-B786-E8FB4F503F23}"/>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5" name="TextBox 4">
            <a:extLst>
              <a:ext uri="{FF2B5EF4-FFF2-40B4-BE49-F238E27FC236}">
                <a16:creationId xmlns:a16="http://schemas.microsoft.com/office/drawing/2014/main" id="{F6712437-74D4-E615-EE0E-F170183B94D1}"/>
              </a:ext>
            </a:extLst>
          </p:cNvPr>
          <p:cNvSpPr txBox="1"/>
          <p:nvPr/>
        </p:nvSpPr>
        <p:spPr>
          <a:xfrm>
            <a:off x="228600" y="2802865"/>
            <a:ext cx="2568550" cy="738664"/>
          </a:xfrm>
          <a:prstGeom prst="rect">
            <a:avLst/>
          </a:prstGeom>
          <a:noFill/>
        </p:spPr>
        <p:txBody>
          <a:bodyPr wrap="square" lIns="25400" tIns="12700" rIns="25400" bIns="12700" rtlCol="0">
            <a:spAutoFit/>
          </a:bodyPr>
          <a:lstStyle/>
          <a:p>
            <a:r>
              <a:rPr lang="en-US" sz="1200" i="1" dirty="0">
                <a:solidFill>
                  <a:srgbClr val="0000FF"/>
                </a:solidFill>
              </a:rPr>
              <a:t>Welche beiden Erkrankungen lassen sich durch eine </a:t>
            </a:r>
            <a:r>
              <a:rPr lang="en-US" sz="1200" dirty="0">
                <a:solidFill>
                  <a:srgbClr val="0000FF"/>
                </a:solidFill>
              </a:rPr>
              <a:t>interpalpebrale </a:t>
            </a:r>
            <a:r>
              <a:rPr lang="en-US" sz="1200" i="1" dirty="0">
                <a:solidFill>
                  <a:srgbClr val="0000FF"/>
                </a:solidFill>
              </a:rPr>
              <a:t>Verfärbung vermuten? </a:t>
            </a:r>
          </a:p>
        </p:txBody>
      </p:sp>
      <p:sp>
        <p:nvSpPr>
          <p:cNvPr id="7" name="TextBox 6">
            <a:extLst>
              <a:ext uri="{FF2B5EF4-FFF2-40B4-BE49-F238E27FC236}">
                <a16:creationId xmlns:a16="http://schemas.microsoft.com/office/drawing/2014/main" id="{1534431A-2B60-6ADA-9F88-C4DB245C627F}"/>
              </a:ext>
            </a:extLst>
          </p:cNvPr>
          <p:cNvSpPr txBox="1"/>
          <p:nvPr/>
        </p:nvSpPr>
        <p:spPr>
          <a:xfrm>
            <a:off x="209192" y="2119603"/>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Verfärbung </a:t>
            </a:r>
            <a:r>
              <a:rPr lang="en-US" sz="1200" dirty="0">
                <a:solidFill>
                  <a:srgbClr val="0000FF"/>
                </a:solidFill>
              </a:rPr>
              <a:t>im unteren Bereich</a:t>
            </a:r>
            <a:r>
              <a:rPr lang="en-US" sz="1200" i="1" dirty="0">
                <a:solidFill>
                  <a:srgbClr val="0000FF"/>
                </a:solidFill>
              </a:rPr>
              <a:t> hin? </a:t>
            </a:r>
          </a:p>
        </p:txBody>
      </p:sp>
      <p:sp>
        <p:nvSpPr>
          <p:cNvPr id="8" name="TextBox 7">
            <a:extLst>
              <a:ext uri="{FF2B5EF4-FFF2-40B4-BE49-F238E27FC236}">
                <a16:creationId xmlns:a16="http://schemas.microsoft.com/office/drawing/2014/main" id="{E9829EC0-61D1-414E-25C9-FF88AB85B7EC}"/>
              </a:ext>
            </a:extLst>
          </p:cNvPr>
          <p:cNvSpPr txBox="1"/>
          <p:nvPr/>
        </p:nvSpPr>
        <p:spPr>
          <a:xfrm>
            <a:off x="235746" y="1476702"/>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a:t>
            </a:r>
            <a:r>
              <a:rPr lang="en-US" sz="1200" dirty="0">
                <a:solidFill>
                  <a:srgbClr val="0000FF"/>
                </a:solidFill>
              </a:rPr>
              <a:t>diffuse </a:t>
            </a:r>
            <a:r>
              <a:rPr lang="en-US" sz="1200" i="1" dirty="0">
                <a:solidFill>
                  <a:srgbClr val="0000FF"/>
                </a:solidFill>
              </a:rPr>
              <a:t>Verfärbung hin? </a:t>
            </a:r>
          </a:p>
        </p:txBody>
      </p:sp>
      <p:sp>
        <p:nvSpPr>
          <p:cNvPr id="10" name="Rectangle 9">
            <a:extLst>
              <a:ext uri="{FF2B5EF4-FFF2-40B4-BE49-F238E27FC236}">
                <a16:creationId xmlns:a16="http://schemas.microsoft.com/office/drawing/2014/main" id="{ED4E4161-B8EF-33FB-D64E-0F66C6DC4FC5}"/>
              </a:ext>
            </a:extLst>
          </p:cNvPr>
          <p:cNvSpPr/>
          <p:nvPr/>
        </p:nvSpPr>
        <p:spPr>
          <a:xfrm>
            <a:off x="2008716" y="4953000"/>
            <a:ext cx="4244446" cy="8712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15AD10D7-0030-4E83-5CF4-9E40C783CD35}"/>
              </a:ext>
            </a:extLst>
          </p:cNvPr>
          <p:cNvSpPr/>
          <p:nvPr/>
        </p:nvSpPr>
        <p:spPr>
          <a:xfrm>
            <a:off x="3962400" y="1195864"/>
            <a:ext cx="609600" cy="28083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018038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B5ACC-71AF-11E4-F82E-34906D971B58}"/>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53</a:t>
            </a:fld>
            <a:endParaRPr lang="en-US" altLang="en-US"/>
          </a:p>
        </p:txBody>
      </p:sp>
      <p:pic>
        <p:nvPicPr>
          <p:cNvPr id="1026" name="Picture 2" descr="Staining patterns - American Academy of Ophthalmology">
            <a:extLst>
              <a:ext uri="{FF2B5EF4-FFF2-40B4-BE49-F238E27FC236}">
                <a16:creationId xmlns:a16="http://schemas.microsoft.com/office/drawing/2014/main" id="{9E518709-DC41-BB1C-FEE1-447A23DFF8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227325"/>
            <a:ext cx="4119562" cy="5142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1EA001-2CB8-EE22-8CE1-37D358AEA385}"/>
              </a:ext>
            </a:extLst>
          </p:cNvPr>
          <p:cNvSpPr/>
          <p:nvPr/>
        </p:nvSpPr>
        <p:spPr>
          <a:xfrm>
            <a:off x="4955381" y="1195864"/>
            <a:ext cx="1297781" cy="51420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F6A9969E-5A0C-F76F-0EC7-A0AD40F44BE2}"/>
              </a:ext>
            </a:extLst>
          </p:cNvPr>
          <p:cNvSpPr txBox="1"/>
          <p:nvPr/>
        </p:nvSpPr>
        <p:spPr>
          <a:xfrm>
            <a:off x="4917791" y="3978557"/>
            <a:ext cx="699230" cy="400110"/>
          </a:xfrm>
          <a:prstGeom prst="rect">
            <a:avLst/>
          </a:prstGeom>
          <a:noFill/>
        </p:spPr>
        <p:txBody>
          <a:bodyPr wrap="square" lIns="25400" tIns="12700" rIns="25400" bIns="12700" rtlCol="0">
            <a:spAutoFit/>
          </a:bodyPr>
          <a:lstStyle/>
          <a:p>
            <a:r>
              <a:rPr lang="en-US" sz="1200" b="1" i="1" dirty="0"/>
              <a:t>SLK</a:t>
            </a:r>
          </a:p>
        </p:txBody>
      </p:sp>
      <p:sp>
        <p:nvSpPr>
          <p:cNvPr id="16" name="TextBox 15">
            <a:extLst>
              <a:ext uri="{FF2B5EF4-FFF2-40B4-BE49-F238E27FC236}">
                <a16:creationId xmlns:a16="http://schemas.microsoft.com/office/drawing/2014/main" id="{0DBFE501-B641-8F2C-54F1-26D5C8EC5C36}"/>
              </a:ext>
            </a:extLst>
          </p:cNvPr>
          <p:cNvSpPr txBox="1"/>
          <p:nvPr/>
        </p:nvSpPr>
        <p:spPr>
          <a:xfrm>
            <a:off x="4900761" y="1499802"/>
            <a:ext cx="2458815" cy="338554"/>
          </a:xfrm>
          <a:prstGeom prst="rect">
            <a:avLst/>
          </a:prstGeom>
          <a:noFill/>
        </p:spPr>
        <p:txBody>
          <a:bodyPr wrap="square" lIns="25400" tIns="12700" rIns="25400" bIns="12700" rtlCol="0">
            <a:spAutoFit/>
          </a:bodyPr>
          <a:lstStyle/>
          <a:p>
            <a:r>
              <a:rPr lang="en-US" sz="1200" i="1" dirty="0"/>
              <a:t>Virale Konjunktivitis; Toxine</a:t>
            </a:r>
          </a:p>
        </p:txBody>
      </p:sp>
      <p:sp>
        <p:nvSpPr>
          <p:cNvPr id="17" name="TextBox 16">
            <a:extLst>
              <a:ext uri="{FF2B5EF4-FFF2-40B4-BE49-F238E27FC236}">
                <a16:creationId xmlns:a16="http://schemas.microsoft.com/office/drawing/2014/main" id="{D21D04BA-98F2-BDEC-D952-1E19C5651B59}"/>
              </a:ext>
            </a:extLst>
          </p:cNvPr>
          <p:cNvSpPr txBox="1"/>
          <p:nvPr/>
        </p:nvSpPr>
        <p:spPr>
          <a:xfrm>
            <a:off x="4900761" y="2202478"/>
            <a:ext cx="2587568" cy="338554"/>
          </a:xfrm>
          <a:prstGeom prst="rect">
            <a:avLst/>
          </a:prstGeom>
          <a:noFill/>
        </p:spPr>
        <p:txBody>
          <a:bodyPr wrap="square" lIns="25400" tIns="12700" rIns="25400" bIns="12700" rtlCol="0">
            <a:spAutoFit/>
          </a:bodyPr>
          <a:lstStyle/>
          <a:p>
            <a:r>
              <a:rPr lang="en-US" sz="1200" i="1" dirty="0"/>
              <a:t>Blepharitis; Lagophthalmus</a:t>
            </a:r>
          </a:p>
        </p:txBody>
      </p:sp>
      <p:sp>
        <p:nvSpPr>
          <p:cNvPr id="18" name="TextBox 17">
            <a:extLst>
              <a:ext uri="{FF2B5EF4-FFF2-40B4-BE49-F238E27FC236}">
                <a16:creationId xmlns:a16="http://schemas.microsoft.com/office/drawing/2014/main" id="{29DC3097-0EA9-44A7-606E-0797B75E68C3}"/>
              </a:ext>
            </a:extLst>
          </p:cNvPr>
          <p:cNvSpPr txBox="1"/>
          <p:nvPr/>
        </p:nvSpPr>
        <p:spPr>
          <a:xfrm>
            <a:off x="4917791" y="2947261"/>
            <a:ext cx="1563248" cy="338554"/>
          </a:xfrm>
          <a:prstGeom prst="rect">
            <a:avLst/>
          </a:prstGeom>
          <a:noFill/>
        </p:spPr>
        <p:txBody>
          <a:bodyPr wrap="square" lIns="25400" tIns="12700" rIns="25400" bIns="12700" rtlCol="0">
            <a:spAutoFit/>
          </a:bodyPr>
          <a:lstStyle/>
          <a:p>
            <a:r>
              <a:rPr lang="en-US" sz="1200" i="1" dirty="0"/>
              <a:t>DES; Exposition</a:t>
            </a:r>
          </a:p>
        </p:txBody>
      </p:sp>
      <p:sp>
        <p:nvSpPr>
          <p:cNvPr id="20" name="TextBox 19">
            <a:extLst>
              <a:ext uri="{FF2B5EF4-FFF2-40B4-BE49-F238E27FC236}">
                <a16:creationId xmlns:a16="http://schemas.microsoft.com/office/drawing/2014/main" id="{0F635063-0487-0F30-1D5F-E9E0B4EE0C18}"/>
              </a:ext>
            </a:extLst>
          </p:cNvPr>
          <p:cNvSpPr txBox="1"/>
          <p:nvPr/>
        </p:nvSpPr>
        <p:spPr>
          <a:xfrm>
            <a:off x="4917791" y="5169932"/>
            <a:ext cx="943976" cy="338554"/>
          </a:xfrm>
          <a:prstGeom prst="rect">
            <a:avLst/>
          </a:prstGeom>
          <a:noFill/>
        </p:spPr>
        <p:txBody>
          <a:bodyPr wrap="square" lIns="25400" tIns="12700" rIns="25400" bIns="12700" rtlCol="0">
            <a:spAutoFit/>
          </a:bodyPr>
          <a:lstStyle/>
          <a:p>
            <a:r>
              <a:rPr lang="en-US" sz="1200" i="1" dirty="0"/>
              <a:t>Tragen von Kontaktlinsen</a:t>
            </a:r>
          </a:p>
        </p:txBody>
      </p:sp>
      <p:sp>
        <p:nvSpPr>
          <p:cNvPr id="25" name="Right Brace 24">
            <a:extLst>
              <a:ext uri="{FF2B5EF4-FFF2-40B4-BE49-F238E27FC236}">
                <a16:creationId xmlns:a16="http://schemas.microsoft.com/office/drawing/2014/main" id="{247C04EA-C0B8-1B77-86E7-02CB0DD78413}"/>
              </a:ext>
            </a:extLst>
          </p:cNvPr>
          <p:cNvSpPr/>
          <p:nvPr/>
        </p:nvSpPr>
        <p:spPr>
          <a:xfrm>
            <a:off x="4611248" y="3631097"/>
            <a:ext cx="212543" cy="108163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Rectangle 25">
            <a:extLst>
              <a:ext uri="{FF2B5EF4-FFF2-40B4-BE49-F238E27FC236}">
                <a16:creationId xmlns:a16="http://schemas.microsoft.com/office/drawing/2014/main" id="{669BC131-9C1D-FF1A-C866-99C9B2620314}"/>
              </a:ext>
            </a:extLst>
          </p:cNvPr>
          <p:cNvSpPr/>
          <p:nvPr/>
        </p:nvSpPr>
        <p:spPr>
          <a:xfrm>
            <a:off x="2288381" y="5855732"/>
            <a:ext cx="2439123" cy="54506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F6C8CA5-3E6B-FCFF-A2C1-32DAAE5971B3}"/>
              </a:ext>
            </a:extLst>
          </p:cNvPr>
          <p:cNvSpPr txBox="1"/>
          <p:nvPr/>
        </p:nvSpPr>
        <p:spPr>
          <a:xfrm>
            <a:off x="2008716" y="6248400"/>
            <a:ext cx="5006500" cy="369332"/>
          </a:xfrm>
          <a:prstGeom prst="rect">
            <a:avLst/>
          </a:prstGeom>
          <a:noFill/>
        </p:spPr>
        <p:txBody>
          <a:bodyPr wrap="square" lIns="25400" tIns="12700" rIns="25400" bIns="12700" rtlCol="0">
            <a:spAutoFit/>
          </a:bodyPr>
          <a:lstStyle/>
          <a:p>
            <a:pPr algn="ctr"/>
            <a:r>
              <a:rPr lang="en-US" sz="1200" b="0" i="0" dirty="0">
                <a:solidFill>
                  <a:srgbClr val="000000"/>
                </a:solidFill>
                <a:effectLst/>
                <a:latin typeface="Arial" panose="020B0604020202020204" pitchFamily="34" charset="0"/>
              </a:rPr>
              <a:t>Punktförmige Verfärbungsmuster der Augenoberfläche</a:t>
            </a:r>
            <a:endParaRPr lang="en-US" dirty="0"/>
          </a:p>
        </p:txBody>
      </p:sp>
      <p:sp>
        <p:nvSpPr>
          <p:cNvPr id="27" name="Text Box 28">
            <a:extLst>
              <a:ext uri="{FF2B5EF4-FFF2-40B4-BE49-F238E27FC236}">
                <a16:creationId xmlns:a16="http://schemas.microsoft.com/office/drawing/2014/main" id="{364D3E3D-1A83-5394-B786-E8FB4F503F23}"/>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5" name="TextBox 4">
            <a:extLst>
              <a:ext uri="{FF2B5EF4-FFF2-40B4-BE49-F238E27FC236}">
                <a16:creationId xmlns:a16="http://schemas.microsoft.com/office/drawing/2014/main" id="{F6712437-74D4-E615-EE0E-F170183B94D1}"/>
              </a:ext>
            </a:extLst>
          </p:cNvPr>
          <p:cNvSpPr txBox="1"/>
          <p:nvPr/>
        </p:nvSpPr>
        <p:spPr>
          <a:xfrm>
            <a:off x="228600" y="2802865"/>
            <a:ext cx="2568550" cy="738664"/>
          </a:xfrm>
          <a:prstGeom prst="rect">
            <a:avLst/>
          </a:prstGeom>
          <a:noFill/>
        </p:spPr>
        <p:txBody>
          <a:bodyPr wrap="square" lIns="25400" tIns="12700" rIns="25400" bIns="12700" rtlCol="0">
            <a:spAutoFit/>
          </a:bodyPr>
          <a:lstStyle/>
          <a:p>
            <a:r>
              <a:rPr lang="en-US" sz="1200" i="1" dirty="0">
                <a:solidFill>
                  <a:srgbClr val="0000FF"/>
                </a:solidFill>
              </a:rPr>
              <a:t>Welche beiden Erkrankungen lassen sich durch eine </a:t>
            </a:r>
            <a:r>
              <a:rPr lang="en-US" sz="1200" dirty="0">
                <a:solidFill>
                  <a:srgbClr val="0000FF"/>
                </a:solidFill>
              </a:rPr>
              <a:t>interpalpebrale </a:t>
            </a:r>
            <a:r>
              <a:rPr lang="en-US" sz="1200" i="1" dirty="0">
                <a:solidFill>
                  <a:srgbClr val="0000FF"/>
                </a:solidFill>
              </a:rPr>
              <a:t>Verfärbung vermuten? </a:t>
            </a:r>
          </a:p>
        </p:txBody>
      </p:sp>
      <p:sp>
        <p:nvSpPr>
          <p:cNvPr id="7" name="TextBox 6">
            <a:extLst>
              <a:ext uri="{FF2B5EF4-FFF2-40B4-BE49-F238E27FC236}">
                <a16:creationId xmlns:a16="http://schemas.microsoft.com/office/drawing/2014/main" id="{1534431A-2B60-6ADA-9F88-C4DB245C627F}"/>
              </a:ext>
            </a:extLst>
          </p:cNvPr>
          <p:cNvSpPr txBox="1"/>
          <p:nvPr/>
        </p:nvSpPr>
        <p:spPr>
          <a:xfrm>
            <a:off x="209192" y="2119603"/>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Verfärbung </a:t>
            </a:r>
            <a:r>
              <a:rPr lang="en-US" sz="1200" dirty="0">
                <a:solidFill>
                  <a:srgbClr val="0000FF"/>
                </a:solidFill>
              </a:rPr>
              <a:t>im unteren Bereich</a:t>
            </a:r>
            <a:r>
              <a:rPr lang="en-US" sz="1200" i="1" dirty="0">
                <a:solidFill>
                  <a:srgbClr val="0000FF"/>
                </a:solidFill>
              </a:rPr>
              <a:t> hin? </a:t>
            </a:r>
          </a:p>
        </p:txBody>
      </p:sp>
      <p:sp>
        <p:nvSpPr>
          <p:cNvPr id="8" name="TextBox 7">
            <a:extLst>
              <a:ext uri="{FF2B5EF4-FFF2-40B4-BE49-F238E27FC236}">
                <a16:creationId xmlns:a16="http://schemas.microsoft.com/office/drawing/2014/main" id="{E9829EC0-61D1-414E-25C9-FF88AB85B7EC}"/>
              </a:ext>
            </a:extLst>
          </p:cNvPr>
          <p:cNvSpPr txBox="1"/>
          <p:nvPr/>
        </p:nvSpPr>
        <p:spPr>
          <a:xfrm>
            <a:off x="235746" y="1476702"/>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a:t>
            </a:r>
            <a:r>
              <a:rPr lang="en-US" sz="1200" dirty="0">
                <a:solidFill>
                  <a:srgbClr val="0000FF"/>
                </a:solidFill>
              </a:rPr>
              <a:t>diffuse </a:t>
            </a:r>
            <a:r>
              <a:rPr lang="en-US" sz="1200" i="1" dirty="0">
                <a:solidFill>
                  <a:srgbClr val="0000FF"/>
                </a:solidFill>
              </a:rPr>
              <a:t>Verfärbung hin? </a:t>
            </a:r>
          </a:p>
        </p:txBody>
      </p:sp>
      <p:sp>
        <p:nvSpPr>
          <p:cNvPr id="10" name="Rectangle 9">
            <a:extLst>
              <a:ext uri="{FF2B5EF4-FFF2-40B4-BE49-F238E27FC236}">
                <a16:creationId xmlns:a16="http://schemas.microsoft.com/office/drawing/2014/main" id="{ED4E4161-B8EF-33FB-D64E-0F66C6DC4FC5}"/>
              </a:ext>
            </a:extLst>
          </p:cNvPr>
          <p:cNvSpPr/>
          <p:nvPr/>
        </p:nvSpPr>
        <p:spPr>
          <a:xfrm>
            <a:off x="2008716" y="4953000"/>
            <a:ext cx="4244446" cy="8712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15AD10D7-0030-4E83-5CF4-9E40C783CD35}"/>
              </a:ext>
            </a:extLst>
          </p:cNvPr>
          <p:cNvSpPr/>
          <p:nvPr/>
        </p:nvSpPr>
        <p:spPr>
          <a:xfrm>
            <a:off x="3962400" y="1195864"/>
            <a:ext cx="609600" cy="28083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072095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B5ACC-71AF-11E4-F82E-34906D971B58}"/>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54</a:t>
            </a:fld>
            <a:endParaRPr lang="en-US" altLang="en-US"/>
          </a:p>
        </p:txBody>
      </p:sp>
      <p:pic>
        <p:nvPicPr>
          <p:cNvPr id="1026" name="Picture 2" descr="Staining patterns - American Academy of Ophthalmology">
            <a:extLst>
              <a:ext uri="{FF2B5EF4-FFF2-40B4-BE49-F238E27FC236}">
                <a16:creationId xmlns:a16="http://schemas.microsoft.com/office/drawing/2014/main" id="{9E518709-DC41-BB1C-FEE1-447A23DFF8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227325"/>
            <a:ext cx="4119562" cy="5142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1EA001-2CB8-EE22-8CE1-37D358AEA385}"/>
              </a:ext>
            </a:extLst>
          </p:cNvPr>
          <p:cNvSpPr/>
          <p:nvPr/>
        </p:nvSpPr>
        <p:spPr>
          <a:xfrm>
            <a:off x="4955381" y="1195864"/>
            <a:ext cx="1297781" cy="51420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F6A9969E-5A0C-F76F-0EC7-A0AD40F44BE2}"/>
              </a:ext>
            </a:extLst>
          </p:cNvPr>
          <p:cNvSpPr txBox="1"/>
          <p:nvPr/>
        </p:nvSpPr>
        <p:spPr>
          <a:xfrm>
            <a:off x="4917791" y="3978557"/>
            <a:ext cx="699230" cy="400110"/>
          </a:xfrm>
          <a:prstGeom prst="rect">
            <a:avLst/>
          </a:prstGeom>
          <a:noFill/>
        </p:spPr>
        <p:txBody>
          <a:bodyPr wrap="square" lIns="25400" tIns="12700" rIns="25400" bIns="12700" rtlCol="0">
            <a:spAutoFit/>
          </a:bodyPr>
          <a:lstStyle/>
          <a:p>
            <a:r>
              <a:rPr lang="en-US" sz="1200" b="1" i="1" dirty="0"/>
              <a:t>SLK</a:t>
            </a:r>
          </a:p>
        </p:txBody>
      </p:sp>
      <p:sp>
        <p:nvSpPr>
          <p:cNvPr id="16" name="TextBox 15">
            <a:extLst>
              <a:ext uri="{FF2B5EF4-FFF2-40B4-BE49-F238E27FC236}">
                <a16:creationId xmlns:a16="http://schemas.microsoft.com/office/drawing/2014/main" id="{0DBFE501-B641-8F2C-54F1-26D5C8EC5C36}"/>
              </a:ext>
            </a:extLst>
          </p:cNvPr>
          <p:cNvSpPr txBox="1"/>
          <p:nvPr/>
        </p:nvSpPr>
        <p:spPr>
          <a:xfrm>
            <a:off x="4900761" y="1499802"/>
            <a:ext cx="2458815" cy="338554"/>
          </a:xfrm>
          <a:prstGeom prst="rect">
            <a:avLst/>
          </a:prstGeom>
          <a:noFill/>
        </p:spPr>
        <p:txBody>
          <a:bodyPr wrap="square" lIns="25400" tIns="12700" rIns="25400" bIns="12700" rtlCol="0">
            <a:spAutoFit/>
          </a:bodyPr>
          <a:lstStyle/>
          <a:p>
            <a:r>
              <a:rPr lang="en-US" sz="1200" i="1" dirty="0"/>
              <a:t>Virale Konjunktivitis; Toxine</a:t>
            </a:r>
          </a:p>
        </p:txBody>
      </p:sp>
      <p:sp>
        <p:nvSpPr>
          <p:cNvPr id="17" name="TextBox 16">
            <a:extLst>
              <a:ext uri="{FF2B5EF4-FFF2-40B4-BE49-F238E27FC236}">
                <a16:creationId xmlns:a16="http://schemas.microsoft.com/office/drawing/2014/main" id="{D21D04BA-98F2-BDEC-D952-1E19C5651B59}"/>
              </a:ext>
            </a:extLst>
          </p:cNvPr>
          <p:cNvSpPr txBox="1"/>
          <p:nvPr/>
        </p:nvSpPr>
        <p:spPr>
          <a:xfrm>
            <a:off x="4900761" y="2202478"/>
            <a:ext cx="2587568" cy="338554"/>
          </a:xfrm>
          <a:prstGeom prst="rect">
            <a:avLst/>
          </a:prstGeom>
          <a:noFill/>
        </p:spPr>
        <p:txBody>
          <a:bodyPr wrap="square" lIns="25400" tIns="12700" rIns="25400" bIns="12700" rtlCol="0">
            <a:spAutoFit/>
          </a:bodyPr>
          <a:lstStyle/>
          <a:p>
            <a:r>
              <a:rPr lang="en-US" sz="1200" i="1" dirty="0"/>
              <a:t>Blepharitis; Lagophthalmus</a:t>
            </a:r>
          </a:p>
        </p:txBody>
      </p:sp>
      <p:sp>
        <p:nvSpPr>
          <p:cNvPr id="18" name="TextBox 17">
            <a:extLst>
              <a:ext uri="{FF2B5EF4-FFF2-40B4-BE49-F238E27FC236}">
                <a16:creationId xmlns:a16="http://schemas.microsoft.com/office/drawing/2014/main" id="{29DC3097-0EA9-44A7-606E-0797B75E68C3}"/>
              </a:ext>
            </a:extLst>
          </p:cNvPr>
          <p:cNvSpPr txBox="1"/>
          <p:nvPr/>
        </p:nvSpPr>
        <p:spPr>
          <a:xfrm>
            <a:off x="4917791" y="2947261"/>
            <a:ext cx="1563248" cy="338554"/>
          </a:xfrm>
          <a:prstGeom prst="rect">
            <a:avLst/>
          </a:prstGeom>
          <a:noFill/>
        </p:spPr>
        <p:txBody>
          <a:bodyPr wrap="square" lIns="25400" tIns="12700" rIns="25400" bIns="12700" rtlCol="0">
            <a:spAutoFit/>
          </a:bodyPr>
          <a:lstStyle/>
          <a:p>
            <a:r>
              <a:rPr lang="en-US" sz="1200" i="1" dirty="0"/>
              <a:t>DES; Exposition</a:t>
            </a:r>
          </a:p>
        </p:txBody>
      </p:sp>
      <p:sp>
        <p:nvSpPr>
          <p:cNvPr id="20" name="TextBox 19">
            <a:extLst>
              <a:ext uri="{FF2B5EF4-FFF2-40B4-BE49-F238E27FC236}">
                <a16:creationId xmlns:a16="http://schemas.microsoft.com/office/drawing/2014/main" id="{0F635063-0487-0F30-1D5F-E9E0B4EE0C18}"/>
              </a:ext>
            </a:extLst>
          </p:cNvPr>
          <p:cNvSpPr txBox="1"/>
          <p:nvPr/>
        </p:nvSpPr>
        <p:spPr>
          <a:xfrm>
            <a:off x="4917791" y="5169932"/>
            <a:ext cx="309700" cy="338554"/>
          </a:xfrm>
          <a:prstGeom prst="rect">
            <a:avLst/>
          </a:prstGeom>
          <a:noFill/>
        </p:spPr>
        <p:txBody>
          <a:bodyPr wrap="square" lIns="25400" tIns="12700" rIns="25400" bIns="12700" rtlCol="0">
            <a:spAutoFit/>
          </a:bodyPr>
          <a:lstStyle/>
          <a:p>
            <a:r>
              <a:rPr lang="en-US" sz="1200" b="1" i="1" dirty="0"/>
              <a:t>?</a:t>
            </a:r>
          </a:p>
        </p:txBody>
      </p:sp>
      <p:sp>
        <p:nvSpPr>
          <p:cNvPr id="25" name="Right Brace 24">
            <a:extLst>
              <a:ext uri="{FF2B5EF4-FFF2-40B4-BE49-F238E27FC236}">
                <a16:creationId xmlns:a16="http://schemas.microsoft.com/office/drawing/2014/main" id="{247C04EA-C0B8-1B77-86E7-02CB0DD78413}"/>
              </a:ext>
            </a:extLst>
          </p:cNvPr>
          <p:cNvSpPr/>
          <p:nvPr/>
        </p:nvSpPr>
        <p:spPr>
          <a:xfrm>
            <a:off x="4611248" y="3631097"/>
            <a:ext cx="212543" cy="108163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Rectangle 25">
            <a:extLst>
              <a:ext uri="{FF2B5EF4-FFF2-40B4-BE49-F238E27FC236}">
                <a16:creationId xmlns:a16="http://schemas.microsoft.com/office/drawing/2014/main" id="{669BC131-9C1D-FF1A-C866-99C9B2620314}"/>
              </a:ext>
            </a:extLst>
          </p:cNvPr>
          <p:cNvSpPr/>
          <p:nvPr/>
        </p:nvSpPr>
        <p:spPr>
          <a:xfrm>
            <a:off x="2288381" y="5855732"/>
            <a:ext cx="2439123" cy="54506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F6C8CA5-3E6B-FCFF-A2C1-32DAAE5971B3}"/>
              </a:ext>
            </a:extLst>
          </p:cNvPr>
          <p:cNvSpPr txBox="1"/>
          <p:nvPr/>
        </p:nvSpPr>
        <p:spPr>
          <a:xfrm>
            <a:off x="2008716" y="6248400"/>
            <a:ext cx="5006500" cy="369332"/>
          </a:xfrm>
          <a:prstGeom prst="rect">
            <a:avLst/>
          </a:prstGeom>
          <a:noFill/>
        </p:spPr>
        <p:txBody>
          <a:bodyPr wrap="square" lIns="25400" tIns="12700" rIns="25400" bIns="12700" rtlCol="0">
            <a:spAutoFit/>
          </a:bodyPr>
          <a:lstStyle/>
          <a:p>
            <a:pPr algn="ctr"/>
            <a:r>
              <a:rPr lang="en-US" sz="1200" b="0" i="0" dirty="0">
                <a:solidFill>
                  <a:srgbClr val="000000"/>
                </a:solidFill>
                <a:effectLst/>
                <a:latin typeface="Arial" panose="020B0604020202020204" pitchFamily="34" charset="0"/>
              </a:rPr>
              <a:t>Punktförmige Verfärbungsmuster der Augenoberfläche</a:t>
            </a:r>
            <a:endParaRPr lang="en-US" dirty="0"/>
          </a:p>
        </p:txBody>
      </p:sp>
      <p:sp>
        <p:nvSpPr>
          <p:cNvPr id="27" name="Text Box 28">
            <a:extLst>
              <a:ext uri="{FF2B5EF4-FFF2-40B4-BE49-F238E27FC236}">
                <a16:creationId xmlns:a16="http://schemas.microsoft.com/office/drawing/2014/main" id="{364D3E3D-1A83-5394-B786-E8FB4F503F23}"/>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5" name="TextBox 4">
            <a:extLst>
              <a:ext uri="{FF2B5EF4-FFF2-40B4-BE49-F238E27FC236}">
                <a16:creationId xmlns:a16="http://schemas.microsoft.com/office/drawing/2014/main" id="{F6712437-74D4-E615-EE0E-F170183B94D1}"/>
              </a:ext>
            </a:extLst>
          </p:cNvPr>
          <p:cNvSpPr txBox="1"/>
          <p:nvPr/>
        </p:nvSpPr>
        <p:spPr>
          <a:xfrm>
            <a:off x="228600" y="2802865"/>
            <a:ext cx="2568550" cy="738664"/>
          </a:xfrm>
          <a:prstGeom prst="rect">
            <a:avLst/>
          </a:prstGeom>
          <a:noFill/>
        </p:spPr>
        <p:txBody>
          <a:bodyPr wrap="square" lIns="25400" tIns="12700" rIns="25400" bIns="12700" rtlCol="0">
            <a:spAutoFit/>
          </a:bodyPr>
          <a:lstStyle/>
          <a:p>
            <a:r>
              <a:rPr lang="en-US" sz="1200" i="1" dirty="0">
                <a:solidFill>
                  <a:srgbClr val="0000FF"/>
                </a:solidFill>
              </a:rPr>
              <a:t>Welche beiden Erkrankungen lassen sich durch eine </a:t>
            </a:r>
            <a:r>
              <a:rPr lang="en-US" sz="1200" dirty="0">
                <a:solidFill>
                  <a:srgbClr val="0000FF"/>
                </a:solidFill>
              </a:rPr>
              <a:t>interpalpebrale </a:t>
            </a:r>
            <a:r>
              <a:rPr lang="en-US" sz="1200" i="1" dirty="0">
                <a:solidFill>
                  <a:srgbClr val="0000FF"/>
                </a:solidFill>
              </a:rPr>
              <a:t>Verfärbung vermuten? </a:t>
            </a:r>
          </a:p>
        </p:txBody>
      </p:sp>
      <p:sp>
        <p:nvSpPr>
          <p:cNvPr id="7" name="TextBox 6">
            <a:extLst>
              <a:ext uri="{FF2B5EF4-FFF2-40B4-BE49-F238E27FC236}">
                <a16:creationId xmlns:a16="http://schemas.microsoft.com/office/drawing/2014/main" id="{1534431A-2B60-6ADA-9F88-C4DB245C627F}"/>
              </a:ext>
            </a:extLst>
          </p:cNvPr>
          <p:cNvSpPr txBox="1"/>
          <p:nvPr/>
        </p:nvSpPr>
        <p:spPr>
          <a:xfrm>
            <a:off x="209192" y="2119603"/>
            <a:ext cx="2607365" cy="579646"/>
          </a:xfrm>
          <a:prstGeom prst="rect">
            <a:avLst/>
          </a:prstGeom>
          <a:noFill/>
        </p:spPr>
        <p:txBody>
          <a:bodyPr wrap="square" lIns="25400" tIns="12700" rIns="25400" bIns="12700" rtlCol="0">
            <a:spAutoFit/>
          </a:bodyPr>
          <a:lstStyle/>
          <a:p>
            <a:r>
              <a:rPr lang="de-DE" sz="1200" i="1" dirty="0">
                <a:solidFill>
                  <a:srgbClr val="0000FF"/>
                </a:solidFill>
              </a:rPr>
              <a:t>Auf welche zwei Erkrankungen deutet eine Verfärbung im unteren Bereich hin? </a:t>
            </a:r>
            <a:endParaRPr lang="en-US" sz="1200" i="1" dirty="0">
              <a:solidFill>
                <a:srgbClr val="0000FF"/>
              </a:solidFill>
            </a:endParaRPr>
          </a:p>
        </p:txBody>
      </p:sp>
      <p:sp>
        <p:nvSpPr>
          <p:cNvPr id="8" name="TextBox 7">
            <a:extLst>
              <a:ext uri="{FF2B5EF4-FFF2-40B4-BE49-F238E27FC236}">
                <a16:creationId xmlns:a16="http://schemas.microsoft.com/office/drawing/2014/main" id="{E9829EC0-61D1-414E-25C9-FF88AB85B7EC}"/>
              </a:ext>
            </a:extLst>
          </p:cNvPr>
          <p:cNvSpPr txBox="1"/>
          <p:nvPr/>
        </p:nvSpPr>
        <p:spPr>
          <a:xfrm>
            <a:off x="235746" y="1476702"/>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a:t>
            </a:r>
            <a:r>
              <a:rPr lang="en-US" sz="1200" dirty="0">
                <a:solidFill>
                  <a:srgbClr val="0000FF"/>
                </a:solidFill>
              </a:rPr>
              <a:t>diffuse </a:t>
            </a:r>
            <a:r>
              <a:rPr lang="en-US" sz="1200" i="1" dirty="0">
                <a:solidFill>
                  <a:srgbClr val="0000FF"/>
                </a:solidFill>
              </a:rPr>
              <a:t>Verfärbung hin? </a:t>
            </a:r>
          </a:p>
        </p:txBody>
      </p:sp>
      <p:sp>
        <p:nvSpPr>
          <p:cNvPr id="9" name="TextBox 8">
            <a:extLst>
              <a:ext uri="{FF2B5EF4-FFF2-40B4-BE49-F238E27FC236}">
                <a16:creationId xmlns:a16="http://schemas.microsoft.com/office/drawing/2014/main" id="{ABAB61E0-C367-8023-86EB-545D4FD0030E}"/>
              </a:ext>
            </a:extLst>
          </p:cNvPr>
          <p:cNvSpPr txBox="1"/>
          <p:nvPr/>
        </p:nvSpPr>
        <p:spPr>
          <a:xfrm>
            <a:off x="187923" y="5136178"/>
            <a:ext cx="2607365" cy="523220"/>
          </a:xfrm>
          <a:prstGeom prst="rect">
            <a:avLst/>
          </a:prstGeom>
          <a:noFill/>
        </p:spPr>
        <p:txBody>
          <a:bodyPr wrap="square" lIns="25400" tIns="12700" rIns="25400" bIns="12700" rtlCol="0">
            <a:spAutoFit/>
          </a:bodyPr>
          <a:lstStyle/>
          <a:p>
            <a:r>
              <a:rPr lang="en-US" sz="1200" i="1" dirty="0">
                <a:solidFill>
                  <a:srgbClr val="0000FF"/>
                </a:solidFill>
              </a:rPr>
              <a:t>Was ist mit einer Verfärbung bei 3 und 9 Uhr assoziiert? </a:t>
            </a:r>
          </a:p>
        </p:txBody>
      </p:sp>
      <p:sp>
        <p:nvSpPr>
          <p:cNvPr id="10" name="Rectangle 9">
            <a:extLst>
              <a:ext uri="{FF2B5EF4-FFF2-40B4-BE49-F238E27FC236}">
                <a16:creationId xmlns:a16="http://schemas.microsoft.com/office/drawing/2014/main" id="{DDAB720E-A19D-02F4-C675-6816375E76AE}"/>
              </a:ext>
            </a:extLst>
          </p:cNvPr>
          <p:cNvSpPr/>
          <p:nvPr/>
        </p:nvSpPr>
        <p:spPr>
          <a:xfrm>
            <a:off x="3962400" y="1195864"/>
            <a:ext cx="609600" cy="28083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373368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B5ACC-71AF-11E4-F82E-34906D971B58}"/>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55</a:t>
            </a:fld>
            <a:endParaRPr lang="en-US" altLang="en-US"/>
          </a:p>
        </p:txBody>
      </p:sp>
      <p:pic>
        <p:nvPicPr>
          <p:cNvPr id="1026" name="Picture 2" descr="Staining patterns - American Academy of Ophthalmology">
            <a:extLst>
              <a:ext uri="{FF2B5EF4-FFF2-40B4-BE49-F238E27FC236}">
                <a16:creationId xmlns:a16="http://schemas.microsoft.com/office/drawing/2014/main" id="{9E518709-DC41-BB1C-FEE1-447A23DFF8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1227325"/>
            <a:ext cx="4119562" cy="51420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71EA001-2CB8-EE22-8CE1-37D358AEA385}"/>
              </a:ext>
            </a:extLst>
          </p:cNvPr>
          <p:cNvSpPr/>
          <p:nvPr/>
        </p:nvSpPr>
        <p:spPr>
          <a:xfrm>
            <a:off x="4955381" y="1195864"/>
            <a:ext cx="1297781" cy="51420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F6A9969E-5A0C-F76F-0EC7-A0AD40F44BE2}"/>
              </a:ext>
            </a:extLst>
          </p:cNvPr>
          <p:cNvSpPr txBox="1"/>
          <p:nvPr/>
        </p:nvSpPr>
        <p:spPr>
          <a:xfrm>
            <a:off x="4917791" y="3978557"/>
            <a:ext cx="699230" cy="400110"/>
          </a:xfrm>
          <a:prstGeom prst="rect">
            <a:avLst/>
          </a:prstGeom>
          <a:noFill/>
        </p:spPr>
        <p:txBody>
          <a:bodyPr wrap="square" lIns="25400" tIns="12700" rIns="25400" bIns="12700" rtlCol="0">
            <a:spAutoFit/>
          </a:bodyPr>
          <a:lstStyle/>
          <a:p>
            <a:r>
              <a:rPr lang="en-US" sz="1200" b="1" i="1" dirty="0"/>
              <a:t>SLK</a:t>
            </a:r>
          </a:p>
        </p:txBody>
      </p:sp>
      <p:sp>
        <p:nvSpPr>
          <p:cNvPr id="16" name="TextBox 15">
            <a:extLst>
              <a:ext uri="{FF2B5EF4-FFF2-40B4-BE49-F238E27FC236}">
                <a16:creationId xmlns:a16="http://schemas.microsoft.com/office/drawing/2014/main" id="{0DBFE501-B641-8F2C-54F1-26D5C8EC5C36}"/>
              </a:ext>
            </a:extLst>
          </p:cNvPr>
          <p:cNvSpPr txBox="1"/>
          <p:nvPr/>
        </p:nvSpPr>
        <p:spPr>
          <a:xfrm>
            <a:off x="4900761" y="1499802"/>
            <a:ext cx="2458815" cy="338554"/>
          </a:xfrm>
          <a:prstGeom prst="rect">
            <a:avLst/>
          </a:prstGeom>
          <a:noFill/>
        </p:spPr>
        <p:txBody>
          <a:bodyPr wrap="square" lIns="25400" tIns="12700" rIns="25400" bIns="12700" rtlCol="0">
            <a:spAutoFit/>
          </a:bodyPr>
          <a:lstStyle/>
          <a:p>
            <a:r>
              <a:rPr lang="en-US" sz="1200" i="1" dirty="0"/>
              <a:t>Virale Konjunktivitis; Toxine</a:t>
            </a:r>
          </a:p>
        </p:txBody>
      </p:sp>
      <p:sp>
        <p:nvSpPr>
          <p:cNvPr id="17" name="TextBox 16">
            <a:extLst>
              <a:ext uri="{FF2B5EF4-FFF2-40B4-BE49-F238E27FC236}">
                <a16:creationId xmlns:a16="http://schemas.microsoft.com/office/drawing/2014/main" id="{D21D04BA-98F2-BDEC-D952-1E19C5651B59}"/>
              </a:ext>
            </a:extLst>
          </p:cNvPr>
          <p:cNvSpPr txBox="1"/>
          <p:nvPr/>
        </p:nvSpPr>
        <p:spPr>
          <a:xfrm>
            <a:off x="4900761" y="2202478"/>
            <a:ext cx="2587568" cy="338554"/>
          </a:xfrm>
          <a:prstGeom prst="rect">
            <a:avLst/>
          </a:prstGeom>
          <a:noFill/>
        </p:spPr>
        <p:txBody>
          <a:bodyPr wrap="square" lIns="25400" tIns="12700" rIns="25400" bIns="12700" rtlCol="0">
            <a:spAutoFit/>
          </a:bodyPr>
          <a:lstStyle/>
          <a:p>
            <a:r>
              <a:rPr lang="en-US" sz="1200" i="1" dirty="0"/>
              <a:t>Blepharitis; Lagophthalmus</a:t>
            </a:r>
          </a:p>
        </p:txBody>
      </p:sp>
      <p:sp>
        <p:nvSpPr>
          <p:cNvPr id="18" name="TextBox 17">
            <a:extLst>
              <a:ext uri="{FF2B5EF4-FFF2-40B4-BE49-F238E27FC236}">
                <a16:creationId xmlns:a16="http://schemas.microsoft.com/office/drawing/2014/main" id="{29DC3097-0EA9-44A7-606E-0797B75E68C3}"/>
              </a:ext>
            </a:extLst>
          </p:cNvPr>
          <p:cNvSpPr txBox="1"/>
          <p:nvPr/>
        </p:nvSpPr>
        <p:spPr>
          <a:xfrm>
            <a:off x="4917791" y="2947261"/>
            <a:ext cx="1563248" cy="338554"/>
          </a:xfrm>
          <a:prstGeom prst="rect">
            <a:avLst/>
          </a:prstGeom>
          <a:noFill/>
        </p:spPr>
        <p:txBody>
          <a:bodyPr wrap="square" lIns="25400" tIns="12700" rIns="25400" bIns="12700" rtlCol="0">
            <a:spAutoFit/>
          </a:bodyPr>
          <a:lstStyle/>
          <a:p>
            <a:r>
              <a:rPr lang="en-US" sz="1200" i="1" dirty="0"/>
              <a:t>DES; Exposition</a:t>
            </a:r>
          </a:p>
        </p:txBody>
      </p:sp>
      <p:sp>
        <p:nvSpPr>
          <p:cNvPr id="20" name="TextBox 19">
            <a:extLst>
              <a:ext uri="{FF2B5EF4-FFF2-40B4-BE49-F238E27FC236}">
                <a16:creationId xmlns:a16="http://schemas.microsoft.com/office/drawing/2014/main" id="{0F635063-0487-0F30-1D5F-E9E0B4EE0C18}"/>
              </a:ext>
            </a:extLst>
          </p:cNvPr>
          <p:cNvSpPr txBox="1"/>
          <p:nvPr/>
        </p:nvSpPr>
        <p:spPr>
          <a:xfrm>
            <a:off x="4917790" y="5169932"/>
            <a:ext cx="1178209" cy="394980"/>
          </a:xfrm>
          <a:prstGeom prst="rect">
            <a:avLst/>
          </a:prstGeom>
          <a:noFill/>
        </p:spPr>
        <p:txBody>
          <a:bodyPr wrap="square" lIns="25400" tIns="12700" rIns="25400" bIns="12700" rtlCol="0">
            <a:spAutoFit/>
          </a:bodyPr>
          <a:lstStyle/>
          <a:p>
            <a:r>
              <a:rPr lang="en-US" sz="1200" i="1" dirty="0"/>
              <a:t>Tragen von Kontaktlinsen</a:t>
            </a:r>
          </a:p>
        </p:txBody>
      </p:sp>
      <p:sp>
        <p:nvSpPr>
          <p:cNvPr id="25" name="Right Brace 24">
            <a:extLst>
              <a:ext uri="{FF2B5EF4-FFF2-40B4-BE49-F238E27FC236}">
                <a16:creationId xmlns:a16="http://schemas.microsoft.com/office/drawing/2014/main" id="{247C04EA-C0B8-1B77-86E7-02CB0DD78413}"/>
              </a:ext>
            </a:extLst>
          </p:cNvPr>
          <p:cNvSpPr/>
          <p:nvPr/>
        </p:nvSpPr>
        <p:spPr>
          <a:xfrm>
            <a:off x="4611248" y="3631097"/>
            <a:ext cx="212543" cy="108163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Rectangle 25">
            <a:extLst>
              <a:ext uri="{FF2B5EF4-FFF2-40B4-BE49-F238E27FC236}">
                <a16:creationId xmlns:a16="http://schemas.microsoft.com/office/drawing/2014/main" id="{669BC131-9C1D-FF1A-C866-99C9B2620314}"/>
              </a:ext>
            </a:extLst>
          </p:cNvPr>
          <p:cNvSpPr/>
          <p:nvPr/>
        </p:nvSpPr>
        <p:spPr>
          <a:xfrm>
            <a:off x="2288381" y="5855732"/>
            <a:ext cx="2439123" cy="54506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F6C8CA5-3E6B-FCFF-A2C1-32DAAE5971B3}"/>
              </a:ext>
            </a:extLst>
          </p:cNvPr>
          <p:cNvSpPr txBox="1"/>
          <p:nvPr/>
        </p:nvSpPr>
        <p:spPr>
          <a:xfrm>
            <a:off x="2008716" y="6248400"/>
            <a:ext cx="5006500" cy="369332"/>
          </a:xfrm>
          <a:prstGeom prst="rect">
            <a:avLst/>
          </a:prstGeom>
          <a:noFill/>
        </p:spPr>
        <p:txBody>
          <a:bodyPr wrap="square" lIns="25400" tIns="12700" rIns="25400" bIns="12700" rtlCol="0">
            <a:spAutoFit/>
          </a:bodyPr>
          <a:lstStyle/>
          <a:p>
            <a:pPr algn="ctr"/>
            <a:r>
              <a:rPr lang="en-US" sz="1200" b="0" i="0" dirty="0">
                <a:solidFill>
                  <a:srgbClr val="000000"/>
                </a:solidFill>
                <a:effectLst/>
                <a:latin typeface="Arial" panose="020B0604020202020204" pitchFamily="34" charset="0"/>
              </a:rPr>
              <a:t>Punktförmige Verfärbungsmuster der Augenoberfläche</a:t>
            </a:r>
            <a:endParaRPr lang="en-US" dirty="0"/>
          </a:p>
        </p:txBody>
      </p:sp>
      <p:sp>
        <p:nvSpPr>
          <p:cNvPr id="27" name="Text Box 28">
            <a:extLst>
              <a:ext uri="{FF2B5EF4-FFF2-40B4-BE49-F238E27FC236}">
                <a16:creationId xmlns:a16="http://schemas.microsoft.com/office/drawing/2014/main" id="{364D3E3D-1A83-5394-B786-E8FB4F503F23}"/>
              </a:ext>
            </a:extLst>
          </p:cNvPr>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5" name="TextBox 4">
            <a:extLst>
              <a:ext uri="{FF2B5EF4-FFF2-40B4-BE49-F238E27FC236}">
                <a16:creationId xmlns:a16="http://schemas.microsoft.com/office/drawing/2014/main" id="{F6712437-74D4-E615-EE0E-F170183B94D1}"/>
              </a:ext>
            </a:extLst>
          </p:cNvPr>
          <p:cNvSpPr txBox="1"/>
          <p:nvPr/>
        </p:nvSpPr>
        <p:spPr>
          <a:xfrm>
            <a:off x="228600" y="2802865"/>
            <a:ext cx="2568550" cy="738664"/>
          </a:xfrm>
          <a:prstGeom prst="rect">
            <a:avLst/>
          </a:prstGeom>
          <a:noFill/>
        </p:spPr>
        <p:txBody>
          <a:bodyPr wrap="square" lIns="25400" tIns="12700" rIns="25400" bIns="12700" rtlCol="0">
            <a:spAutoFit/>
          </a:bodyPr>
          <a:lstStyle/>
          <a:p>
            <a:r>
              <a:rPr lang="en-US" sz="1200" i="1" dirty="0">
                <a:solidFill>
                  <a:srgbClr val="0000FF"/>
                </a:solidFill>
              </a:rPr>
              <a:t>Welche beiden Erkrankungen lassen sich durch eine </a:t>
            </a:r>
            <a:r>
              <a:rPr lang="en-US" sz="1200" dirty="0">
                <a:solidFill>
                  <a:srgbClr val="0000FF"/>
                </a:solidFill>
              </a:rPr>
              <a:t>interpalpebrale </a:t>
            </a:r>
            <a:r>
              <a:rPr lang="en-US" sz="1200" i="1" dirty="0">
                <a:solidFill>
                  <a:srgbClr val="0000FF"/>
                </a:solidFill>
              </a:rPr>
              <a:t>Verfärbung vermuten? </a:t>
            </a:r>
          </a:p>
        </p:txBody>
      </p:sp>
      <p:sp>
        <p:nvSpPr>
          <p:cNvPr id="7" name="TextBox 6">
            <a:extLst>
              <a:ext uri="{FF2B5EF4-FFF2-40B4-BE49-F238E27FC236}">
                <a16:creationId xmlns:a16="http://schemas.microsoft.com/office/drawing/2014/main" id="{1534431A-2B60-6ADA-9F88-C4DB245C627F}"/>
              </a:ext>
            </a:extLst>
          </p:cNvPr>
          <p:cNvSpPr txBox="1"/>
          <p:nvPr/>
        </p:nvSpPr>
        <p:spPr>
          <a:xfrm>
            <a:off x="209192" y="2119603"/>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Verfärbung </a:t>
            </a:r>
            <a:r>
              <a:rPr lang="en-US" sz="1200" dirty="0">
                <a:solidFill>
                  <a:srgbClr val="0000FF"/>
                </a:solidFill>
              </a:rPr>
              <a:t>im unteren Bereich</a:t>
            </a:r>
            <a:r>
              <a:rPr lang="en-US" sz="1200" i="1" dirty="0">
                <a:solidFill>
                  <a:srgbClr val="0000FF"/>
                </a:solidFill>
              </a:rPr>
              <a:t> hin? </a:t>
            </a:r>
          </a:p>
        </p:txBody>
      </p:sp>
      <p:sp>
        <p:nvSpPr>
          <p:cNvPr id="8" name="TextBox 7">
            <a:extLst>
              <a:ext uri="{FF2B5EF4-FFF2-40B4-BE49-F238E27FC236}">
                <a16:creationId xmlns:a16="http://schemas.microsoft.com/office/drawing/2014/main" id="{E9829EC0-61D1-414E-25C9-FF88AB85B7EC}"/>
              </a:ext>
            </a:extLst>
          </p:cNvPr>
          <p:cNvSpPr txBox="1"/>
          <p:nvPr/>
        </p:nvSpPr>
        <p:spPr>
          <a:xfrm>
            <a:off x="235746" y="1476702"/>
            <a:ext cx="2607365" cy="523220"/>
          </a:xfrm>
          <a:prstGeom prst="rect">
            <a:avLst/>
          </a:prstGeom>
          <a:noFill/>
        </p:spPr>
        <p:txBody>
          <a:bodyPr wrap="square" lIns="25400" tIns="12700" rIns="25400" bIns="12700" rtlCol="0">
            <a:spAutoFit/>
          </a:bodyPr>
          <a:lstStyle/>
          <a:p>
            <a:r>
              <a:rPr lang="en-US" sz="1200" i="1" dirty="0">
                <a:solidFill>
                  <a:srgbClr val="0000FF"/>
                </a:solidFill>
              </a:rPr>
              <a:t>Auf welche zwei Erkrankungen deutet eine </a:t>
            </a:r>
            <a:r>
              <a:rPr lang="en-US" sz="1200" dirty="0">
                <a:solidFill>
                  <a:srgbClr val="0000FF"/>
                </a:solidFill>
              </a:rPr>
              <a:t>diffuse </a:t>
            </a:r>
            <a:r>
              <a:rPr lang="en-US" sz="1200" i="1" dirty="0">
                <a:solidFill>
                  <a:srgbClr val="0000FF"/>
                </a:solidFill>
              </a:rPr>
              <a:t>Verfärbung hin? </a:t>
            </a:r>
          </a:p>
        </p:txBody>
      </p:sp>
      <p:sp>
        <p:nvSpPr>
          <p:cNvPr id="9" name="TextBox 8">
            <a:extLst>
              <a:ext uri="{FF2B5EF4-FFF2-40B4-BE49-F238E27FC236}">
                <a16:creationId xmlns:a16="http://schemas.microsoft.com/office/drawing/2014/main" id="{ABAB61E0-C367-8023-86EB-545D4FD0030E}"/>
              </a:ext>
            </a:extLst>
          </p:cNvPr>
          <p:cNvSpPr txBox="1"/>
          <p:nvPr/>
        </p:nvSpPr>
        <p:spPr>
          <a:xfrm>
            <a:off x="187923" y="5136178"/>
            <a:ext cx="2607365" cy="523220"/>
          </a:xfrm>
          <a:prstGeom prst="rect">
            <a:avLst/>
          </a:prstGeom>
          <a:noFill/>
        </p:spPr>
        <p:txBody>
          <a:bodyPr wrap="square" lIns="25400" tIns="12700" rIns="25400" bIns="12700" rtlCol="0">
            <a:spAutoFit/>
          </a:bodyPr>
          <a:lstStyle/>
          <a:p>
            <a:r>
              <a:rPr lang="en-US" sz="1200" i="1" dirty="0">
                <a:solidFill>
                  <a:srgbClr val="0000FF"/>
                </a:solidFill>
              </a:rPr>
              <a:t>Was ist mit einer Verfärbung bei 3 und 9 Uhr assoziiert? </a:t>
            </a:r>
          </a:p>
        </p:txBody>
      </p:sp>
      <p:sp>
        <p:nvSpPr>
          <p:cNvPr id="10" name="Rectangle 9">
            <a:extLst>
              <a:ext uri="{FF2B5EF4-FFF2-40B4-BE49-F238E27FC236}">
                <a16:creationId xmlns:a16="http://schemas.microsoft.com/office/drawing/2014/main" id="{DDAB720E-A19D-02F4-C675-6816375E76AE}"/>
              </a:ext>
            </a:extLst>
          </p:cNvPr>
          <p:cNvSpPr/>
          <p:nvPr/>
        </p:nvSpPr>
        <p:spPr>
          <a:xfrm>
            <a:off x="3962400" y="1195864"/>
            <a:ext cx="609600" cy="28083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9637006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8460"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846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E5287CA-C5A8-45CF-ADA6-90F1C17D3337}" type="slidenum">
              <a:rPr lang="en-US" altLang="en-US" sz="1000"/>
              <a:t>56</a:t>
            </a:fld>
            <a:endParaRPr lang="en-US" altLang="en-US" sz="10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54" name="Group 2"/>
          <p:cNvGraphicFramePr>
            <a:graphicFrameLocks noGrp="1"/>
          </p:cNvGraphicFramePr>
          <p:nvPr>
            <p:extLst>
              <p:ext uri="{D42A27DB-BD31-4B8C-83A1-F6EECF244321}">
                <p14:modId xmlns:p14="http://schemas.microsoft.com/office/powerpoint/2010/main" val="3606326451"/>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Filamente</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im</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Bereich</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9484"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948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847E26A-B91E-49BC-8F3A-62C8BB315B20}" type="slidenum">
              <a:rPr lang="en-US" altLang="en-US" sz="1000"/>
              <a:t>57</a:t>
            </a:fld>
            <a:endParaRPr lang="en-US" altLang="en-US" sz="10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711CD-0E35-43A2-8056-4356BDB19E66}"/>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58</a:t>
            </a:fld>
            <a:endParaRPr lang="en-US" altLang="en-US"/>
          </a:p>
        </p:txBody>
      </p:sp>
      <p:sp>
        <p:nvSpPr>
          <p:cNvPr id="5" name="TextBox 4">
            <a:extLst>
              <a:ext uri="{FF2B5EF4-FFF2-40B4-BE49-F238E27FC236}">
                <a16:creationId xmlns:a16="http://schemas.microsoft.com/office/drawing/2014/main" id="{5246A803-D47B-4F76-8F34-03F7022F38AE}"/>
              </a:ext>
            </a:extLst>
          </p:cNvPr>
          <p:cNvSpPr txBox="1"/>
          <p:nvPr/>
        </p:nvSpPr>
        <p:spPr>
          <a:xfrm>
            <a:off x="2816162" y="6172200"/>
            <a:ext cx="3429144" cy="210314"/>
          </a:xfrm>
          <a:prstGeom prst="rect">
            <a:avLst/>
          </a:prstGeom>
          <a:noFill/>
        </p:spPr>
        <p:txBody>
          <a:bodyPr wrap="square" lIns="25400" tIns="12700" rIns="25400" bIns="12700" rtlCol="0">
            <a:spAutoFit/>
          </a:bodyPr>
          <a:lstStyle/>
          <a:p>
            <a:pPr algn="ctr"/>
            <a:r>
              <a:rPr lang="en-US" sz="1200" dirty="0"/>
              <a:t>SLK: </a:t>
            </a:r>
            <a:r>
              <a:rPr lang="en-US" sz="1200" dirty="0" err="1"/>
              <a:t>Filamente</a:t>
            </a:r>
            <a:r>
              <a:rPr lang="en-US" sz="1200" dirty="0"/>
              <a:t> an der oberen Hornhaut</a:t>
            </a:r>
          </a:p>
        </p:txBody>
      </p:sp>
      <p:sp>
        <p:nvSpPr>
          <p:cNvPr id="6" name="Text Box 28">
            <a:extLst>
              <a:ext uri="{FF2B5EF4-FFF2-40B4-BE49-F238E27FC236}">
                <a16:creationId xmlns:a16="http://schemas.microsoft.com/office/drawing/2014/main" id="{342234E0-8B1B-4DD8-91F9-21803697A562}"/>
              </a:ext>
            </a:extLst>
          </p:cNvPr>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pic>
        <p:nvPicPr>
          <p:cNvPr id="7" name="Picture 6">
            <a:extLst>
              <a:ext uri="{FF2B5EF4-FFF2-40B4-BE49-F238E27FC236}">
                <a16:creationId xmlns:a16="http://schemas.microsoft.com/office/drawing/2014/main" id="{67435E07-328C-4D44-849D-7D7E510B8A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5947" y="1463675"/>
            <a:ext cx="5872105" cy="3930650"/>
          </a:xfrm>
          <a:prstGeom prst="rect">
            <a:avLst/>
          </a:prstGeom>
        </p:spPr>
      </p:pic>
    </p:spTree>
    <p:extLst>
      <p:ext uri="{BB962C8B-B14F-4D97-AF65-F5344CB8AC3E}">
        <p14:creationId xmlns:p14="http://schemas.microsoft.com/office/powerpoint/2010/main" val="41144370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54"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Filamente </a:t>
                      </a:r>
                      <a:r>
                        <a:rPr kumimoji="0" lang="en-US" sz="1200" b="0" i="0" u="none" strike="noStrike" cap="none" normalizeH="0" baseline="0" dirty="0">
                          <a:ln>
                            <a:noFill/>
                          </a:ln>
                          <a:solidFill>
                            <a:schemeClr val="bg1">
                              <a:lumMod val="65000"/>
                            </a:schemeClr>
                          </a:solidFill>
                          <a:effectLst/>
                          <a:latin typeface="Arial" charset="0"/>
                        </a:rPr>
                        <a:t>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9484"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948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847E26A-B91E-49BC-8F3A-62C8BB315B20}" type="slidenum">
              <a:rPr lang="en-US" altLang="en-US" sz="1000"/>
              <a:t>59</a:t>
            </a:fld>
            <a:endParaRPr lang="en-US" altLang="en-US" sz="1000"/>
          </a:p>
        </p:txBody>
      </p:sp>
      <p:sp>
        <p:nvSpPr>
          <p:cNvPr id="3" name="Oval 2">
            <a:extLst>
              <a:ext uri="{FF2B5EF4-FFF2-40B4-BE49-F238E27FC236}">
                <a16:creationId xmlns:a16="http://schemas.microsoft.com/office/drawing/2014/main" id="{71B2C570-3B80-4E36-B33D-CF26903B5C5E}"/>
              </a:ext>
            </a:extLst>
          </p:cNvPr>
          <p:cNvSpPr/>
          <p:nvPr/>
        </p:nvSpPr>
        <p:spPr>
          <a:xfrm>
            <a:off x="3405832" y="3574535"/>
            <a:ext cx="1143000" cy="3810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A2FF6C1-A09C-133F-505D-2D9581A1AD86}"/>
              </a:ext>
            </a:extLst>
          </p:cNvPr>
          <p:cNvSpPr txBox="1"/>
          <p:nvPr/>
        </p:nvSpPr>
        <p:spPr>
          <a:xfrm>
            <a:off x="1524000" y="4215229"/>
            <a:ext cx="3962400" cy="830997"/>
          </a:xfrm>
          <a:prstGeom prst="rect">
            <a:avLst/>
          </a:prstGeom>
          <a:solidFill>
            <a:srgbClr val="FFCCFF"/>
          </a:solidFill>
        </p:spPr>
        <p:txBody>
          <a:bodyPr wrap="square" lIns="25400" tIns="12700" rIns="25400" bIns="12700" rtlCol="0">
            <a:spAutoFit/>
          </a:bodyPr>
          <a:lstStyle/>
          <a:p>
            <a:r>
              <a:rPr lang="en-US" altLang="en-US" sz="1200" i="1" dirty="0">
                <a:solidFill>
                  <a:srgbClr val="0000FF"/>
                </a:solidFill>
              </a:rPr>
              <a:t>Was sind in diesem Zusammenhang </a:t>
            </a:r>
            <a:r>
              <a:rPr lang="en-US" altLang="en-US" sz="1200" dirty="0">
                <a:solidFill>
                  <a:srgbClr val="0000FF"/>
                </a:solidFill>
              </a:rPr>
              <a:t>Filamente?</a:t>
            </a:r>
            <a:endParaRPr lang="en-US" altLang="en-US" sz="1600" dirty="0">
              <a:solidFill>
                <a:srgbClr val="FFCCFF"/>
              </a:solidFill>
            </a:endParaRPr>
          </a:p>
          <a:p>
            <a:r>
              <a:rPr lang="en-US" altLang="en-US" sz="1200" dirty="0">
                <a:solidFill>
                  <a:srgbClr val="FFCCFF"/>
                </a:solidFill>
              </a:rPr>
              <a:t>Stränge aus abgestorbenen Epithelzellen und Schleim, die an der Hornhautoberfläche haften</a:t>
            </a:r>
          </a:p>
        </p:txBody>
      </p:sp>
    </p:spTree>
    <p:extLst>
      <p:ext uri="{BB962C8B-B14F-4D97-AF65-F5344CB8AC3E}">
        <p14:creationId xmlns:p14="http://schemas.microsoft.com/office/powerpoint/2010/main" val="4281621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438400" y="228600"/>
            <a:ext cx="4184650" cy="366713"/>
          </a:xfrm>
          <a:prstGeom prst="rect">
            <a:avLst/>
          </a:prstGeom>
          <a:solidFill>
            <a:srgbClr val="D8D8EC"/>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limbische Keratokonjunktivitis</a:t>
            </a:r>
          </a:p>
        </p:txBody>
      </p:sp>
      <p:sp>
        <p:nvSpPr>
          <p:cNvPr id="412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A7A42FF-2861-4A0E-9E35-62BE4EBB12B2}" type="slidenum">
              <a:rPr lang="en-US" altLang="en-US" sz="1000"/>
              <a:t>6</a:t>
            </a:fld>
            <a:endParaRPr lang="en-US" altLang="en-US" sz="1000"/>
          </a:p>
        </p:txBody>
      </p:sp>
      <p:sp>
        <p:nvSpPr>
          <p:cNvPr id="2" name="TextBox 1">
            <a:extLst>
              <a:ext uri="{FF2B5EF4-FFF2-40B4-BE49-F238E27FC236}">
                <a16:creationId xmlns:a16="http://schemas.microsoft.com/office/drawing/2014/main" id="{8ECF59D7-88B7-4B03-8B11-D699F5000521}"/>
              </a:ext>
            </a:extLst>
          </p:cNvPr>
          <p:cNvSpPr txBox="1"/>
          <p:nvPr/>
        </p:nvSpPr>
        <p:spPr>
          <a:xfrm>
            <a:off x="6386159" y="410647"/>
            <a:ext cx="293670" cy="369332"/>
          </a:xfrm>
          <a:prstGeom prst="rect">
            <a:avLst/>
          </a:prstGeom>
          <a:noFill/>
        </p:spPr>
        <p:txBody>
          <a:bodyPr wrap="square" lIns="25400" tIns="12700" rIns="25400" bIns="12700" rtlCol="0">
            <a:spAutoFit/>
          </a:bodyPr>
          <a:lstStyle/>
          <a:p>
            <a:r>
              <a:rPr lang="en-US" sz="1200" dirty="0"/>
              <a:t>^</a:t>
            </a:r>
          </a:p>
        </p:txBody>
      </p:sp>
      <p:sp>
        <p:nvSpPr>
          <p:cNvPr id="3" name="TextBox 2">
            <a:extLst>
              <a:ext uri="{FF2B5EF4-FFF2-40B4-BE49-F238E27FC236}">
                <a16:creationId xmlns:a16="http://schemas.microsoft.com/office/drawing/2014/main" id="{F1746C71-9591-442C-9BF5-5483ED17D6A3}"/>
              </a:ext>
            </a:extLst>
          </p:cNvPr>
          <p:cNvSpPr txBox="1"/>
          <p:nvPr/>
        </p:nvSpPr>
        <p:spPr>
          <a:xfrm>
            <a:off x="5712897" y="608565"/>
            <a:ext cx="1640193" cy="369332"/>
          </a:xfrm>
          <a:prstGeom prst="rect">
            <a:avLst/>
          </a:prstGeom>
          <a:solidFill>
            <a:srgbClr val="D8D8EC"/>
          </a:solidFill>
        </p:spPr>
        <p:txBody>
          <a:bodyPr wrap="square" lIns="25400" tIns="12700" rIns="25400" bIns="12700" rtlCol="0">
            <a:spAutoFit/>
          </a:bodyPr>
          <a:lstStyle/>
          <a:p>
            <a:pPr algn="ctr"/>
            <a:r>
              <a:rPr lang="en-US" sz="1200" b="1" dirty="0">
                <a:solidFill>
                  <a:srgbClr val="0000FF"/>
                </a:solidFill>
                <a:latin typeface="Segoe Script" panose="020B0504020000000003" pitchFamily="34" charset="0"/>
              </a:rPr>
              <a:t>von Theodore</a:t>
            </a:r>
          </a:p>
        </p:txBody>
      </p:sp>
      <p:sp>
        <p:nvSpPr>
          <p:cNvPr id="4" name="TextBox 3">
            <a:extLst>
              <a:ext uri="{FF2B5EF4-FFF2-40B4-BE49-F238E27FC236}">
                <a16:creationId xmlns:a16="http://schemas.microsoft.com/office/drawing/2014/main" id="{AE4B9037-15AF-4610-87DA-AECE54797D80}"/>
              </a:ext>
            </a:extLst>
          </p:cNvPr>
          <p:cNvSpPr txBox="1"/>
          <p:nvPr/>
        </p:nvSpPr>
        <p:spPr>
          <a:xfrm>
            <a:off x="806516" y="1179128"/>
            <a:ext cx="6553200" cy="2056973"/>
          </a:xfrm>
          <a:prstGeom prst="rect">
            <a:avLst/>
          </a:prstGeom>
          <a:noFill/>
        </p:spPr>
        <p:txBody>
          <a:bodyPr wrap="square" lIns="25400" tIns="12700" rIns="25400" bIns="12700" rtlCol="0">
            <a:spAutoFit/>
          </a:bodyPr>
          <a:lstStyle/>
          <a:p>
            <a:r>
              <a:rPr lang="en-US" sz="1200" i="1" dirty="0">
                <a:solidFill>
                  <a:srgbClr val="0000FF"/>
                </a:solidFill>
              </a:rPr>
              <a:t>Wie lautet die „vollständige Bezeichnung“ von SLK?</a:t>
            </a:r>
          </a:p>
          <a:p>
            <a:r>
              <a:rPr lang="de-DE" sz="1200" dirty="0">
                <a:solidFill>
                  <a:srgbClr val="0000FF"/>
                </a:solidFill>
              </a:rPr>
              <a:t>Superiore limbische Keratokonjunktivitis nach Theodore. Ich erwähne dies für den Fall, dass falls Sie diesen Begriff einmal sehen, dann auch wissen, dass es sich immer noch um SLK handelt</a:t>
            </a:r>
            <a:r>
              <a:rPr lang="en-US" sz="1200" dirty="0">
                <a:solidFill>
                  <a:srgbClr val="0000FF"/>
                </a:solidFill>
              </a:rPr>
              <a:t>.</a:t>
            </a:r>
          </a:p>
          <a:p>
            <a:endParaRPr lang="en-US" dirty="0">
              <a:solidFill>
                <a:srgbClr val="0000FF"/>
              </a:solidFill>
            </a:endParaRPr>
          </a:p>
          <a:p>
            <a:r>
              <a:rPr lang="en-US" sz="1200" i="1" dirty="0">
                <a:solidFill>
                  <a:srgbClr val="0000FF"/>
                </a:solidFill>
              </a:rPr>
              <a:t>Kurz gesagt, was ist SLK?</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dirty="0">
              <a:solidFill>
                <a:srgbClr val="0000FF"/>
              </a:solidFill>
            </a:endParaRPr>
          </a:p>
          <a:p>
            <a:endParaRPr lang="en-US" dirty="0">
              <a:solidFill>
                <a:srgbClr val="0000FF"/>
              </a:solidFill>
            </a:endParaRPr>
          </a:p>
          <a:p>
            <a:r>
              <a:rPr lang="en-US" sz="1200" i="1" dirty="0">
                <a:solidFill>
                  <a:srgbClr val="0000FF"/>
                </a:solidFill>
              </a:rPr>
              <a:t>Über welche Beschwerden klagen SLK-Patienten?</a:t>
            </a:r>
          </a:p>
          <a:p>
            <a:r>
              <a:rPr lang="en-US" sz="1200" dirty="0">
                <a:solidFill>
                  <a:srgbClr val="0000FF"/>
                </a:solidFill>
              </a:rPr>
              <a:t>DES-ähnliche Beschwerden: Fremdkörpergefühl; Brennen</a:t>
            </a:r>
          </a:p>
        </p:txBody>
      </p:sp>
    </p:spTree>
    <p:extLst>
      <p:ext uri="{BB962C8B-B14F-4D97-AF65-F5344CB8AC3E}">
        <p14:creationId xmlns:p14="http://schemas.microsoft.com/office/powerpoint/2010/main" val="16092645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54" name="Group 2"/>
          <p:cNvGraphicFramePr>
            <a:graphicFrameLocks noGrp="1"/>
          </p:cNvGraphicFramePr>
          <p:nvPr>
            <p:extLst>
              <p:ext uri="{D42A27DB-BD31-4B8C-83A1-F6EECF244321}">
                <p14:modId xmlns:p14="http://schemas.microsoft.com/office/powerpoint/2010/main" val="1131659741"/>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bg1">
                              <a:lumMod val="65000"/>
                            </a:schemeClr>
                          </a:solidFill>
                          <a:effectLst/>
                          <a:latin typeface="Arial" charset="0"/>
                        </a:rPr>
                        <a:t>Befund</a:t>
                      </a:r>
                      <a:r>
                        <a:rPr kumimoji="0" lang="en-US" sz="1200" b="0" i="1" u="none" strike="noStrike" cap="none" normalizeH="0" baseline="0" dirty="0">
                          <a:ln>
                            <a:noFill/>
                          </a:ln>
                          <a:solidFill>
                            <a:schemeClr val="bg1">
                              <a:lumMod val="65000"/>
                            </a:schemeClr>
                          </a:solidFill>
                          <a:effectLst/>
                          <a:latin typeface="Arial" charset="0"/>
                        </a:rPr>
                        <a:t> der </a:t>
                      </a:r>
                      <a:r>
                        <a:rPr kumimoji="0" lang="en-US" sz="1200" b="0" i="1" u="none" strike="noStrike" cap="none" normalizeH="0" baseline="0" dirty="0" err="1">
                          <a:ln>
                            <a:noFill/>
                          </a:ln>
                          <a:solidFill>
                            <a:schemeClr val="bg1">
                              <a:lumMod val="65000"/>
                            </a:schemeClr>
                          </a:solidFill>
                          <a:effectLst/>
                          <a:latin typeface="Arial" charset="0"/>
                        </a:rPr>
                        <a:t>bulbären</a:t>
                      </a:r>
                      <a:r>
                        <a:rPr kumimoji="0" lang="en-US" sz="1200" b="0" i="1" u="none" strike="noStrike" cap="none" normalizeH="0" baseline="0" dirty="0">
                          <a:ln>
                            <a:noFill/>
                          </a:ln>
                          <a:solidFill>
                            <a:schemeClr val="bg1">
                              <a:lumMod val="65000"/>
                            </a:schemeClr>
                          </a:solidFill>
                          <a:effectLst/>
                          <a:latin typeface="Arial" charset="0"/>
                        </a:rPr>
                        <a:t> </a:t>
                      </a:r>
                      <a:r>
                        <a:rPr kumimoji="0" lang="en-US" sz="1200" b="0" i="1" u="none" strike="noStrike" cap="none" normalizeH="0" baseline="0" dirty="0" err="1">
                          <a:ln>
                            <a:noFill/>
                          </a:ln>
                          <a:solidFill>
                            <a:schemeClr val="bg1">
                              <a:lumMod val="65000"/>
                            </a:schemeClr>
                          </a:solidFill>
                          <a:effectLst/>
                          <a:latin typeface="Arial" charset="0"/>
                        </a:rPr>
                        <a:t>Konjunktiva</a:t>
                      </a:r>
                      <a:r>
                        <a:rPr kumimoji="0" lang="en-US" sz="1200" b="0" i="1" u="none" strike="noStrike" cap="none" normalizeH="0" baseline="0" dirty="0">
                          <a:ln>
                            <a:noFill/>
                          </a:ln>
                          <a:solidFill>
                            <a:schemeClr val="bg1">
                              <a:lumMod val="65000"/>
                            </a:schemeClr>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Filamente </a:t>
                      </a:r>
                      <a:r>
                        <a:rPr kumimoji="0" lang="en-US" sz="1200" b="0" i="0" u="none" strike="noStrike" cap="none" normalizeH="0" baseline="0" dirty="0">
                          <a:ln>
                            <a:noFill/>
                          </a:ln>
                          <a:solidFill>
                            <a:schemeClr val="bg1">
                              <a:lumMod val="65000"/>
                            </a:schemeClr>
                          </a:solidFill>
                          <a:effectLst/>
                          <a:latin typeface="Arial" charset="0"/>
                        </a:rPr>
                        <a:t>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19484"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1948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847E26A-B91E-49BC-8F3A-62C8BB315B20}" type="slidenum">
              <a:rPr lang="en-US" altLang="en-US" sz="1000"/>
              <a:t>60</a:t>
            </a:fld>
            <a:endParaRPr lang="en-US" altLang="en-US" sz="1000"/>
          </a:p>
        </p:txBody>
      </p:sp>
      <p:sp>
        <p:nvSpPr>
          <p:cNvPr id="2" name="TextBox 1">
            <a:extLst>
              <a:ext uri="{FF2B5EF4-FFF2-40B4-BE49-F238E27FC236}">
                <a16:creationId xmlns:a16="http://schemas.microsoft.com/office/drawing/2014/main" id="{E6D5201E-E6A1-4897-AB1F-E37AE3F5EE84}"/>
              </a:ext>
            </a:extLst>
          </p:cNvPr>
          <p:cNvSpPr txBox="1"/>
          <p:nvPr/>
        </p:nvSpPr>
        <p:spPr>
          <a:xfrm>
            <a:off x="1524000" y="4215229"/>
            <a:ext cx="3962400" cy="830997"/>
          </a:xfrm>
          <a:prstGeom prst="rect">
            <a:avLst/>
          </a:prstGeom>
          <a:solidFill>
            <a:srgbClr val="FFCCFF"/>
          </a:solidFill>
        </p:spPr>
        <p:txBody>
          <a:bodyPr wrap="square" lIns="25400" tIns="12700" rIns="25400" bIns="12700" rtlCol="0">
            <a:spAutoFit/>
          </a:bodyPr>
          <a:lstStyle/>
          <a:p>
            <a:r>
              <a:rPr lang="en-US" altLang="en-US" sz="1200" i="1" dirty="0">
                <a:solidFill>
                  <a:srgbClr val="0000FF"/>
                </a:solidFill>
              </a:rPr>
              <a:t>Was sind in diesem Zusammenhang </a:t>
            </a:r>
            <a:r>
              <a:rPr lang="en-US" altLang="en-US" sz="1200" dirty="0">
                <a:solidFill>
                  <a:srgbClr val="0000FF"/>
                </a:solidFill>
              </a:rPr>
              <a:t>Filamente?</a:t>
            </a:r>
          </a:p>
          <a:p>
            <a:r>
              <a:rPr lang="en-US" altLang="en-US" sz="1200" dirty="0">
                <a:solidFill>
                  <a:srgbClr val="0000FF"/>
                </a:solidFill>
              </a:rPr>
              <a:t>Stränge aus abgestorbenen Epithelzellen und Schleim, die an der Hornhautoberfläche haften</a:t>
            </a:r>
          </a:p>
        </p:txBody>
      </p:sp>
      <p:sp>
        <p:nvSpPr>
          <p:cNvPr id="6" name="Oval 5">
            <a:extLst>
              <a:ext uri="{FF2B5EF4-FFF2-40B4-BE49-F238E27FC236}">
                <a16:creationId xmlns:a16="http://schemas.microsoft.com/office/drawing/2014/main" id="{A9676673-94D4-46B2-98F2-843BCF9288B7}"/>
              </a:ext>
            </a:extLst>
          </p:cNvPr>
          <p:cNvSpPr/>
          <p:nvPr/>
        </p:nvSpPr>
        <p:spPr>
          <a:xfrm>
            <a:off x="3503691" y="3581403"/>
            <a:ext cx="1143000" cy="3810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5173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Group 2"/>
          <p:cNvGraphicFramePr>
            <a:graphicFrameLocks noGrp="1"/>
          </p:cNvGraphicFramePr>
          <p:nvPr>
            <p:extLst>
              <p:ext uri="{D42A27DB-BD31-4B8C-83A1-F6EECF244321}">
                <p14:modId xmlns:p14="http://schemas.microsoft.com/office/powerpoint/2010/main" val="2013929310"/>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0508"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2050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8216599-43A9-4612-865F-C2985A15CA6A}" type="slidenum">
              <a:rPr lang="en-US" altLang="en-US" sz="1000"/>
              <a:t>61</a:t>
            </a:fld>
            <a:endParaRPr lang="en-US" altLang="en-US" sz="1000"/>
          </a:p>
        </p:txBody>
      </p:sp>
      <p:sp>
        <p:nvSpPr>
          <p:cNvPr id="2" name="Text Box 29">
            <a:extLst>
              <a:ext uri="{FF2B5EF4-FFF2-40B4-BE49-F238E27FC236}">
                <a16:creationId xmlns:a16="http://schemas.microsoft.com/office/drawing/2014/main" id="{B3EF5FF2-416F-20C8-7CB9-8EFD265F6EB6}"/>
              </a:ext>
            </a:extLst>
          </p:cNvPr>
          <p:cNvSpPr txBox="1">
            <a:spLocks noChangeArrowheads="1"/>
          </p:cNvSpPr>
          <p:nvPr/>
        </p:nvSpPr>
        <p:spPr bwMode="auto">
          <a:xfrm>
            <a:off x="457200" y="4417010"/>
            <a:ext cx="7086600" cy="1569660"/>
          </a:xfrm>
          <a:prstGeom prst="rect">
            <a:avLst/>
          </a:prstGeom>
          <a:solidFill>
            <a:srgbClr val="81DE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SLK-Patienten weisen also </a:t>
            </a:r>
            <a:r>
              <a:rPr lang="en-US" altLang="en-US" sz="1200" i="1" dirty="0" err="1">
                <a:solidFill>
                  <a:srgbClr val="0000FF"/>
                </a:solidFill>
              </a:rPr>
              <a:t>eine </a:t>
            </a:r>
            <a:r>
              <a:rPr lang="en-US" altLang="en-US" sz="1200" i="1" dirty="0">
                <a:solidFill>
                  <a:srgbClr val="0000FF"/>
                </a:solidFill>
              </a:rPr>
              <a:t>gereizte, redundante obere </a:t>
            </a:r>
            <a:r>
              <a:rPr lang="en-US" altLang="en-US" sz="1200" b="1" dirty="0">
                <a:solidFill>
                  <a:srgbClr val="0000FF"/>
                </a:solidFill>
              </a:rPr>
              <a:t>bulbäre </a:t>
            </a:r>
            <a:r>
              <a:rPr lang="en-US" altLang="en-US" sz="1200" i="1" dirty="0" err="1">
                <a:solidFill>
                  <a:srgbClr val="0000FF"/>
                </a:solidFill>
              </a:rPr>
              <a:t>Bindehaut</a:t>
            </a:r>
            <a:r>
              <a:rPr lang="en-US" altLang="en-US" sz="1200" i="1" dirty="0">
                <a:solidFill>
                  <a:srgbClr val="0000FF"/>
                </a:solidFill>
              </a:rPr>
              <a:t>, </a:t>
            </a:r>
            <a:r>
              <a:rPr lang="en-US" altLang="en-US" sz="1200" i="1" dirty="0" err="1">
                <a:solidFill>
                  <a:srgbClr val="0000FF"/>
                </a:solidFill>
              </a:rPr>
              <a:t>eine </a:t>
            </a:r>
            <a:r>
              <a:rPr lang="en-US" altLang="en-US" sz="1200" i="1" dirty="0">
                <a:solidFill>
                  <a:srgbClr val="0000FF"/>
                </a:solidFill>
              </a:rPr>
              <a:t>gereizte obere </a:t>
            </a:r>
            <a:r>
              <a:rPr lang="en-US" altLang="en-US" sz="1200" b="1" dirty="0">
                <a:solidFill>
                  <a:srgbClr val="0000FF"/>
                </a:solidFill>
              </a:rPr>
              <a:t>tarsale </a:t>
            </a:r>
            <a:r>
              <a:rPr lang="en-US" altLang="en-US" sz="1200" i="1" dirty="0" err="1">
                <a:solidFill>
                  <a:srgbClr val="0000FF"/>
                </a:solidFill>
              </a:rPr>
              <a:t>Bindehaut </a:t>
            </a:r>
            <a:r>
              <a:rPr lang="en-US" altLang="en-US" sz="1200" i="1" dirty="0">
                <a:solidFill>
                  <a:srgbClr val="0000FF"/>
                </a:solidFill>
              </a:rPr>
              <a:t>sowie Anomalien </a:t>
            </a:r>
            <a:r>
              <a:rPr lang="en-US" altLang="en-US" sz="1200" b="1" dirty="0">
                <a:solidFill>
                  <a:srgbClr val="0000FF"/>
                </a:solidFill>
              </a:rPr>
              <a:t>der</a:t>
            </a:r>
            <a:r>
              <a:rPr lang="en-US" altLang="en-US" sz="1200" i="1" dirty="0">
                <a:solidFill>
                  <a:srgbClr val="0000FF"/>
                </a:solidFill>
              </a:rPr>
              <a:t> oberen </a:t>
            </a:r>
            <a:r>
              <a:rPr lang="en-US" altLang="en-US" sz="1200" b="1" dirty="0">
                <a:solidFill>
                  <a:srgbClr val="0000FF"/>
                </a:solidFill>
              </a:rPr>
              <a:t>Hornhaut </a:t>
            </a:r>
            <a:r>
              <a:rPr lang="en-US" altLang="en-US" sz="1200" i="1" dirty="0">
                <a:solidFill>
                  <a:srgbClr val="0000FF"/>
                </a:solidFill>
              </a:rPr>
              <a:t>auf. Welcher Mechanismus liegt all dem zugrunde?</a:t>
            </a:r>
            <a:endParaRPr lang="en-US" altLang="en-US" sz="1600" i="1" dirty="0">
              <a:solidFill>
                <a:srgbClr val="81DEFF"/>
              </a:solidFill>
            </a:endParaRPr>
          </a:p>
          <a:p>
            <a:pPr eaLnBrk="1" hangingPunct="1">
              <a:spcBef>
                <a:spcPct val="0"/>
              </a:spcBef>
              <a:buClrTx/>
              <a:buSzTx/>
              <a:buFontTx/>
              <a:buNone/>
            </a:pPr>
            <a:r>
              <a:rPr lang="en-US" altLang="en-US" sz="1200" dirty="0">
                <a:solidFill>
                  <a:srgbClr val="81DEFF"/>
                </a:solidFill>
              </a:rPr>
              <a:t>Die mechanische Theorie ist die am weitesten verbreitete. Dieser Theorie zufolge liegt das obere Augenlid zu fest am Augapfel an, und der daraus resultierende übermäßige Kontakt und das Reiben führen zu den Anzeichen und Symptomen der SLK.</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Filamente</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im</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Bereich</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1532"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2153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1962057-47E4-4960-A74D-E55AFB34602E}" type="slidenum">
              <a:rPr lang="en-US" altLang="en-US" sz="1000"/>
              <a:t>62</a:t>
            </a:fld>
            <a:endParaRPr lang="en-US" altLang="en-US" sz="1000"/>
          </a:p>
        </p:txBody>
      </p:sp>
      <p:sp>
        <p:nvSpPr>
          <p:cNvPr id="3" name="Text Box 29">
            <a:extLst>
              <a:ext uri="{FF2B5EF4-FFF2-40B4-BE49-F238E27FC236}">
                <a16:creationId xmlns:a16="http://schemas.microsoft.com/office/drawing/2014/main" id="{49BF2110-1F84-21DE-B63B-9010FEEE58B2}"/>
              </a:ext>
            </a:extLst>
          </p:cNvPr>
          <p:cNvSpPr txBox="1">
            <a:spLocks noChangeArrowheads="1"/>
          </p:cNvSpPr>
          <p:nvPr/>
        </p:nvSpPr>
        <p:spPr bwMode="auto">
          <a:xfrm>
            <a:off x="457200" y="4417010"/>
            <a:ext cx="7086600" cy="1569660"/>
          </a:xfrm>
          <a:prstGeom prst="rect">
            <a:avLst/>
          </a:prstGeom>
          <a:solidFill>
            <a:srgbClr val="81DE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SLK-Patienten weisen also </a:t>
            </a:r>
            <a:r>
              <a:rPr lang="en-US" altLang="en-US" sz="1200" i="1" dirty="0" err="1">
                <a:solidFill>
                  <a:srgbClr val="0000FF"/>
                </a:solidFill>
              </a:rPr>
              <a:t>eine </a:t>
            </a:r>
            <a:r>
              <a:rPr lang="en-US" altLang="en-US" sz="1200" i="1" dirty="0">
                <a:solidFill>
                  <a:srgbClr val="0000FF"/>
                </a:solidFill>
              </a:rPr>
              <a:t>gereizte, redundante obere </a:t>
            </a:r>
            <a:r>
              <a:rPr lang="en-US" altLang="en-US" sz="1200" b="1" dirty="0">
                <a:solidFill>
                  <a:srgbClr val="0000FF"/>
                </a:solidFill>
              </a:rPr>
              <a:t>bulbäre </a:t>
            </a:r>
            <a:r>
              <a:rPr lang="en-US" altLang="en-US" sz="1200" i="1" dirty="0" err="1">
                <a:solidFill>
                  <a:srgbClr val="0000FF"/>
                </a:solidFill>
              </a:rPr>
              <a:t>Bindehaut</a:t>
            </a:r>
            <a:r>
              <a:rPr lang="en-US" altLang="en-US" sz="1200" i="1" dirty="0">
                <a:solidFill>
                  <a:srgbClr val="0000FF"/>
                </a:solidFill>
              </a:rPr>
              <a:t>, </a:t>
            </a:r>
            <a:r>
              <a:rPr lang="en-US" altLang="en-US" sz="1200" i="1" dirty="0" err="1">
                <a:solidFill>
                  <a:srgbClr val="0000FF"/>
                </a:solidFill>
              </a:rPr>
              <a:t>eine </a:t>
            </a:r>
            <a:r>
              <a:rPr lang="en-US" altLang="en-US" sz="1200" i="1" dirty="0">
                <a:solidFill>
                  <a:srgbClr val="0000FF"/>
                </a:solidFill>
              </a:rPr>
              <a:t>gereizte obere </a:t>
            </a:r>
            <a:r>
              <a:rPr lang="en-US" altLang="en-US" sz="1200" b="1" dirty="0">
                <a:solidFill>
                  <a:srgbClr val="0000FF"/>
                </a:solidFill>
              </a:rPr>
              <a:t>tarsale </a:t>
            </a:r>
            <a:r>
              <a:rPr lang="en-US" altLang="en-US" sz="1200" i="1" dirty="0" err="1">
                <a:solidFill>
                  <a:srgbClr val="0000FF"/>
                </a:solidFill>
              </a:rPr>
              <a:t>Bindehaut </a:t>
            </a:r>
            <a:r>
              <a:rPr lang="en-US" altLang="en-US" sz="1200" i="1" dirty="0">
                <a:solidFill>
                  <a:srgbClr val="0000FF"/>
                </a:solidFill>
              </a:rPr>
              <a:t>sowie Anomalien </a:t>
            </a:r>
            <a:r>
              <a:rPr lang="en-US" altLang="en-US" sz="1200" b="1" dirty="0">
                <a:solidFill>
                  <a:srgbClr val="0000FF"/>
                </a:solidFill>
              </a:rPr>
              <a:t>der</a:t>
            </a:r>
            <a:r>
              <a:rPr lang="en-US" altLang="en-US" sz="1200" i="1" dirty="0">
                <a:solidFill>
                  <a:srgbClr val="0000FF"/>
                </a:solidFill>
              </a:rPr>
              <a:t> oberen </a:t>
            </a:r>
            <a:r>
              <a:rPr lang="en-US" altLang="en-US" sz="1200" b="1" dirty="0">
                <a:solidFill>
                  <a:srgbClr val="0000FF"/>
                </a:solidFill>
              </a:rPr>
              <a:t>Hornhaut </a:t>
            </a:r>
            <a:r>
              <a:rPr lang="en-US" altLang="en-US" sz="1200" i="1" dirty="0">
                <a:solidFill>
                  <a:srgbClr val="0000FF"/>
                </a:solidFill>
              </a:rPr>
              <a:t>auf. Welcher Mechanismus liegt all dem zugrunde?</a:t>
            </a:r>
          </a:p>
          <a:p>
            <a:pPr eaLnBrk="1" hangingPunct="1">
              <a:spcBef>
                <a:spcPct val="0"/>
              </a:spcBef>
              <a:buClrTx/>
              <a:buSzTx/>
              <a:buFontTx/>
              <a:buNone/>
            </a:pPr>
            <a:r>
              <a:rPr lang="en-US" altLang="en-US" sz="1200" dirty="0">
                <a:solidFill>
                  <a:srgbClr val="0000FF"/>
                </a:solidFill>
              </a:rPr>
              <a:t>Die </a:t>
            </a:r>
            <a:r>
              <a:rPr lang="en-US" altLang="en-US" sz="1200" dirty="0">
                <a:solidFill>
                  <a:schemeClr val="bg1"/>
                </a:solidFill>
              </a:rPr>
              <a:t>mechanische Theorie </a:t>
            </a:r>
            <a:r>
              <a:rPr lang="en-US" altLang="en-US" sz="1200" dirty="0">
                <a:solidFill>
                  <a:srgbClr val="0000FF"/>
                </a:solidFill>
              </a:rPr>
              <a:t>ist die am weitesten verbreitete. Dieser Theorie zufolge liegt das obere Augenlid zu fest am Augapfel an, und der daraus resultierende übermäßige Kontakt und das Reiben führen zu den Anzeichen und Symptomen der SLK.</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1532"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21533" name="Text Box 29"/>
          <p:cNvSpPr txBox="1">
            <a:spLocks noChangeArrowheads="1"/>
          </p:cNvSpPr>
          <p:nvPr/>
        </p:nvSpPr>
        <p:spPr bwMode="auto">
          <a:xfrm>
            <a:off x="457200" y="4417010"/>
            <a:ext cx="7086600" cy="1569660"/>
          </a:xfrm>
          <a:prstGeom prst="rect">
            <a:avLst/>
          </a:prstGeom>
          <a:solidFill>
            <a:srgbClr val="81DE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SLK-Patienten weisen also </a:t>
            </a:r>
            <a:r>
              <a:rPr lang="en-US" altLang="en-US" sz="1200" i="1" dirty="0" err="1">
                <a:solidFill>
                  <a:schemeClr val="bg1">
                    <a:lumMod val="65000"/>
                  </a:schemeClr>
                </a:solidFill>
              </a:rPr>
              <a:t>eine </a:t>
            </a:r>
            <a:r>
              <a:rPr lang="en-US" altLang="en-US" sz="1200" i="1" dirty="0">
                <a:solidFill>
                  <a:schemeClr val="bg1">
                    <a:lumMod val="65000"/>
                  </a:schemeClr>
                </a:solidFill>
              </a:rPr>
              <a:t>gereizte, redundante obere </a:t>
            </a:r>
            <a:r>
              <a:rPr lang="en-US" altLang="en-US" sz="1200" b="1" dirty="0">
                <a:solidFill>
                  <a:schemeClr val="bg1">
                    <a:lumMod val="65000"/>
                  </a:schemeClr>
                </a:solidFill>
              </a:rPr>
              <a:t>bulbäre </a:t>
            </a:r>
            <a:r>
              <a:rPr lang="en-US" altLang="en-US" sz="1200" i="1" dirty="0" err="1">
                <a:solidFill>
                  <a:schemeClr val="bg1">
                    <a:lumMod val="65000"/>
                  </a:schemeClr>
                </a:solidFill>
              </a:rPr>
              <a:t>Bindehaut</a:t>
            </a:r>
            <a:r>
              <a:rPr lang="en-US" altLang="en-US" sz="1200" i="1" dirty="0">
                <a:solidFill>
                  <a:schemeClr val="bg1">
                    <a:lumMod val="65000"/>
                  </a:schemeClr>
                </a:solidFill>
              </a:rPr>
              <a:t>, </a:t>
            </a:r>
            <a:r>
              <a:rPr lang="en-US" altLang="en-US" sz="1200" i="1" dirty="0" err="1">
                <a:solidFill>
                  <a:schemeClr val="bg1">
                    <a:lumMod val="65000"/>
                  </a:schemeClr>
                </a:solidFill>
              </a:rPr>
              <a:t>eine </a:t>
            </a:r>
            <a:r>
              <a:rPr lang="en-US" altLang="en-US" sz="1200" i="1" dirty="0">
                <a:solidFill>
                  <a:schemeClr val="bg1">
                    <a:lumMod val="65000"/>
                  </a:schemeClr>
                </a:solidFill>
              </a:rPr>
              <a:t>gereizte obere </a:t>
            </a:r>
            <a:r>
              <a:rPr lang="en-US" altLang="en-US" sz="1200" b="1" dirty="0">
                <a:solidFill>
                  <a:schemeClr val="bg1">
                    <a:lumMod val="65000"/>
                  </a:schemeClr>
                </a:solidFill>
              </a:rPr>
              <a:t>tarsale </a:t>
            </a:r>
            <a:r>
              <a:rPr lang="en-US" altLang="en-US" sz="1200" i="1" dirty="0" err="1">
                <a:solidFill>
                  <a:schemeClr val="bg1">
                    <a:lumMod val="65000"/>
                  </a:schemeClr>
                </a:solidFill>
              </a:rPr>
              <a:t>Bindehaut </a:t>
            </a:r>
            <a:r>
              <a:rPr lang="en-US" altLang="en-US" sz="1200" i="1" dirty="0">
                <a:solidFill>
                  <a:schemeClr val="bg1">
                    <a:lumMod val="65000"/>
                  </a:schemeClr>
                </a:solidFill>
              </a:rPr>
              <a:t>sowie Anomalien </a:t>
            </a:r>
            <a:r>
              <a:rPr lang="en-US" altLang="en-US" sz="1200" b="1" dirty="0">
                <a:solidFill>
                  <a:schemeClr val="bg1">
                    <a:lumMod val="65000"/>
                  </a:schemeClr>
                </a:solidFill>
              </a:rPr>
              <a:t>der</a:t>
            </a:r>
            <a:r>
              <a:rPr lang="en-US" altLang="en-US" sz="1200" i="1" dirty="0">
                <a:solidFill>
                  <a:schemeClr val="bg1">
                    <a:lumMod val="65000"/>
                  </a:schemeClr>
                </a:solidFill>
              </a:rPr>
              <a:t> oberen </a:t>
            </a:r>
            <a:r>
              <a:rPr lang="en-US" altLang="en-US" sz="1200" b="1" dirty="0">
                <a:solidFill>
                  <a:schemeClr val="bg1">
                    <a:lumMod val="65000"/>
                  </a:schemeClr>
                </a:solidFill>
              </a:rPr>
              <a:t>Hornhaut </a:t>
            </a:r>
            <a:r>
              <a:rPr lang="en-US" altLang="en-US" sz="1200" i="1" dirty="0">
                <a:solidFill>
                  <a:schemeClr val="bg1">
                    <a:lumMod val="65000"/>
                  </a:schemeClr>
                </a:solidFill>
              </a:rPr>
              <a:t>auf. Welcher Mechanismus liegt all dem zugrunde?</a:t>
            </a:r>
          </a:p>
          <a:p>
            <a:pPr eaLnBrk="1" hangingPunct="1">
              <a:spcBef>
                <a:spcPct val="0"/>
              </a:spcBef>
              <a:buClrTx/>
              <a:buSzTx/>
              <a:buFontTx/>
              <a:buNone/>
            </a:pPr>
            <a:r>
              <a:rPr lang="en-US" altLang="en-US" sz="1200" dirty="0">
                <a:solidFill>
                  <a:schemeClr val="bg1">
                    <a:lumMod val="65000"/>
                  </a:schemeClr>
                </a:solidFill>
              </a:rPr>
              <a:t>Die mechanische Theorie ist die am weitesten verbreitete. Dieser Theorie zufolge </a:t>
            </a:r>
            <a:r>
              <a:rPr lang="en-US" altLang="en-US" sz="1200" b="1" dirty="0">
                <a:solidFill>
                  <a:srgbClr val="0000FF"/>
                </a:solidFill>
              </a:rPr>
              <a:t>liegt das obere Augenlid zu fest am Augapfel an</a:t>
            </a:r>
            <a:r>
              <a:rPr lang="en-US" altLang="en-US" sz="1200" dirty="0">
                <a:solidFill>
                  <a:schemeClr val="bg1">
                    <a:lumMod val="65000"/>
                  </a:schemeClr>
                </a:solidFill>
              </a:rPr>
              <a:t>, und der daraus resultierende übermäßige Kontakt und das Reiben führen zu den Anzeichen und Symptomen der SLK.</a:t>
            </a:r>
          </a:p>
        </p:txBody>
      </p:sp>
      <p:sp>
        <p:nvSpPr>
          <p:cNvPr id="2153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1962057-47E4-4960-A74D-E55AFB34602E}" type="slidenum">
              <a:rPr lang="en-US" altLang="en-US" sz="1000"/>
              <a:t>63</a:t>
            </a:fld>
            <a:endParaRPr lang="en-US" altLang="en-US" sz="1000"/>
          </a:p>
        </p:txBody>
      </p:sp>
      <p:sp>
        <p:nvSpPr>
          <p:cNvPr id="2" name="TextBox 1">
            <a:extLst>
              <a:ext uri="{FF2B5EF4-FFF2-40B4-BE49-F238E27FC236}">
                <a16:creationId xmlns:a16="http://schemas.microsoft.com/office/drawing/2014/main" id="{F83B733E-AB48-2AB4-AC21-686DB9B8DCE3}"/>
              </a:ext>
            </a:extLst>
          </p:cNvPr>
          <p:cNvSpPr txBox="1"/>
          <p:nvPr/>
        </p:nvSpPr>
        <p:spPr>
          <a:xfrm>
            <a:off x="914400" y="5758190"/>
            <a:ext cx="3937296" cy="579646"/>
          </a:xfrm>
          <a:prstGeom prst="rect">
            <a:avLst/>
          </a:prstGeom>
          <a:solidFill>
            <a:schemeClr val="accent6">
              <a:lumMod val="75000"/>
            </a:schemeClr>
          </a:solidFill>
        </p:spPr>
        <p:txBody>
          <a:bodyPr wrap="square" lIns="25400" tIns="12700" rIns="25400" bIns="12700" rtlCol="0">
            <a:spAutoFit/>
          </a:bodyPr>
          <a:lstStyle/>
          <a:p>
            <a:pPr eaLnBrk="1" hangingPunct="1">
              <a:spcBef>
                <a:spcPct val="0"/>
              </a:spcBef>
              <a:buClrTx/>
              <a:buSzTx/>
              <a:buFontTx/>
              <a:buNone/>
            </a:pPr>
            <a:r>
              <a:rPr lang="de-DE" altLang="en-US" sz="1200" i="1" dirty="0">
                <a:solidFill>
                  <a:schemeClr val="bg1"/>
                </a:solidFill>
              </a:rPr>
              <a:t>Warum haben SLK-Patienten übermäßig straffe obere Lider</a:t>
            </a:r>
            <a:r>
              <a:rPr lang="en-US" altLang="en-US" sz="1200" i="1" dirty="0">
                <a:solidFill>
                  <a:schemeClr val="bg1"/>
                </a:solidFill>
              </a:rPr>
              <a:t>?</a:t>
            </a:r>
          </a:p>
          <a:p>
            <a:pPr eaLnBrk="1" hangingPunct="1">
              <a:spcBef>
                <a:spcPct val="0"/>
              </a:spcBef>
              <a:buClrTx/>
              <a:buSzTx/>
              <a:buFontTx/>
              <a:buNone/>
            </a:pPr>
            <a:r>
              <a:rPr lang="en-US" altLang="en-US" sz="1200" dirty="0">
                <a:solidFill>
                  <a:schemeClr val="accent6">
                    <a:lumMod val="75000"/>
                  </a:schemeClr>
                </a:solidFill>
              </a:rPr>
              <a:t>Gute Frage! Wir werden darauf gleich eingehen.</a:t>
            </a:r>
          </a:p>
        </p:txBody>
      </p:sp>
    </p:spTree>
    <p:extLst>
      <p:ext uri="{BB962C8B-B14F-4D97-AF65-F5344CB8AC3E}">
        <p14:creationId xmlns:p14="http://schemas.microsoft.com/office/powerpoint/2010/main" val="23976487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Group 2"/>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err="1">
                          <a:ln>
                            <a:noFill/>
                          </a:ln>
                          <a:solidFill>
                            <a:schemeClr val="tx1"/>
                          </a:solidFill>
                          <a:effectLst/>
                          <a:latin typeface="Arial" charset="0"/>
                        </a:rPr>
                        <a:t>Befund</a:t>
                      </a:r>
                      <a:r>
                        <a:rPr kumimoji="0" lang="en-US" sz="1200" b="0" i="1" u="none" strike="noStrike" cap="none" normalizeH="0" baseline="0" dirty="0">
                          <a:ln>
                            <a:noFill/>
                          </a:ln>
                          <a:solidFill>
                            <a:schemeClr val="tx1"/>
                          </a:solidFill>
                          <a:effectLst/>
                          <a:latin typeface="Arial" charset="0"/>
                        </a:rPr>
                        <a:t> der </a:t>
                      </a:r>
                      <a:r>
                        <a:rPr kumimoji="0" lang="en-US" sz="1200" b="0" i="1" u="none" strike="noStrike" cap="none" normalizeH="0" baseline="0" dirty="0" err="1">
                          <a:ln>
                            <a:noFill/>
                          </a:ln>
                          <a:solidFill>
                            <a:schemeClr val="tx1"/>
                          </a:solidFill>
                          <a:effectLst/>
                          <a:latin typeface="Arial" charset="0"/>
                        </a:rPr>
                        <a:t>bulbären</a:t>
                      </a:r>
                      <a:r>
                        <a:rPr kumimoji="0" lang="en-US" sz="1200" b="0" i="1" u="none" strike="noStrike" cap="none" normalizeH="0" baseline="0" dirty="0">
                          <a:ln>
                            <a:noFill/>
                          </a:ln>
                          <a:solidFill>
                            <a:schemeClr val="tx1"/>
                          </a:solidFill>
                          <a:effectLst/>
                          <a:latin typeface="Arial" charset="0"/>
                        </a:rPr>
                        <a:t> </a:t>
                      </a:r>
                      <a:r>
                        <a:rPr kumimoji="0" lang="en-US" sz="1200" b="0" i="1" u="none" strike="noStrike" cap="none" normalizeH="0" baseline="0" dirty="0" err="1">
                          <a:ln>
                            <a:noFill/>
                          </a:ln>
                          <a:solidFill>
                            <a:schemeClr val="tx1"/>
                          </a:solidFill>
                          <a:effectLst/>
                          <a:latin typeface="Arial" charset="0"/>
                        </a:rPr>
                        <a:t>Konjunktiva</a:t>
                      </a:r>
                      <a:r>
                        <a:rPr kumimoji="0" lang="en-US" sz="1200" b="0" i="1" u="none" strike="noStrike" cap="none" normalizeH="0" baseline="0" dirty="0">
                          <a:ln>
                            <a:noFill/>
                          </a:ln>
                          <a:solidFill>
                            <a:schemeClr val="tx1"/>
                          </a:solidFill>
                          <a:effectLst/>
                          <a:latin typeface="Arial" charset="0"/>
                        </a:rPr>
                        <a:t>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1532" name="Text Box 28"/>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21533" name="Text Box 29"/>
          <p:cNvSpPr txBox="1">
            <a:spLocks noChangeArrowheads="1"/>
          </p:cNvSpPr>
          <p:nvPr/>
        </p:nvSpPr>
        <p:spPr bwMode="auto">
          <a:xfrm>
            <a:off x="457200" y="4417010"/>
            <a:ext cx="7086600" cy="1569660"/>
          </a:xfrm>
          <a:prstGeom prst="rect">
            <a:avLst/>
          </a:prstGeom>
          <a:solidFill>
            <a:srgbClr val="81DE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65000"/>
                  </a:schemeClr>
                </a:solidFill>
              </a:rPr>
              <a:t>SLK-Patienten weisen also </a:t>
            </a:r>
            <a:r>
              <a:rPr lang="en-US" altLang="en-US" sz="1200" i="1" dirty="0" err="1">
                <a:solidFill>
                  <a:schemeClr val="bg1">
                    <a:lumMod val="65000"/>
                  </a:schemeClr>
                </a:solidFill>
              </a:rPr>
              <a:t>eine </a:t>
            </a:r>
            <a:r>
              <a:rPr lang="en-US" altLang="en-US" sz="1200" i="1" dirty="0">
                <a:solidFill>
                  <a:schemeClr val="bg1">
                    <a:lumMod val="65000"/>
                  </a:schemeClr>
                </a:solidFill>
              </a:rPr>
              <a:t>gereizte, redundante obere </a:t>
            </a:r>
            <a:r>
              <a:rPr lang="en-US" altLang="en-US" sz="1200" b="1" dirty="0">
                <a:solidFill>
                  <a:schemeClr val="bg1">
                    <a:lumMod val="65000"/>
                  </a:schemeClr>
                </a:solidFill>
              </a:rPr>
              <a:t>bulbäre </a:t>
            </a:r>
            <a:r>
              <a:rPr lang="en-US" altLang="en-US" sz="1200" i="1" dirty="0" err="1">
                <a:solidFill>
                  <a:schemeClr val="bg1">
                    <a:lumMod val="65000"/>
                  </a:schemeClr>
                </a:solidFill>
              </a:rPr>
              <a:t>Bindehaut</a:t>
            </a:r>
            <a:r>
              <a:rPr lang="en-US" altLang="en-US" sz="1200" i="1" dirty="0">
                <a:solidFill>
                  <a:schemeClr val="bg1">
                    <a:lumMod val="65000"/>
                  </a:schemeClr>
                </a:solidFill>
              </a:rPr>
              <a:t>, </a:t>
            </a:r>
            <a:r>
              <a:rPr lang="en-US" altLang="en-US" sz="1200" i="1" dirty="0" err="1">
                <a:solidFill>
                  <a:schemeClr val="bg1">
                    <a:lumMod val="65000"/>
                  </a:schemeClr>
                </a:solidFill>
              </a:rPr>
              <a:t>eine </a:t>
            </a:r>
            <a:r>
              <a:rPr lang="en-US" altLang="en-US" sz="1200" i="1" dirty="0">
                <a:solidFill>
                  <a:schemeClr val="bg1">
                    <a:lumMod val="65000"/>
                  </a:schemeClr>
                </a:solidFill>
              </a:rPr>
              <a:t>gereizte obere </a:t>
            </a:r>
            <a:r>
              <a:rPr lang="en-US" altLang="en-US" sz="1200" b="1" dirty="0">
                <a:solidFill>
                  <a:schemeClr val="bg1">
                    <a:lumMod val="65000"/>
                  </a:schemeClr>
                </a:solidFill>
              </a:rPr>
              <a:t>tarsale </a:t>
            </a:r>
            <a:r>
              <a:rPr lang="en-US" altLang="en-US" sz="1200" i="1" dirty="0" err="1">
                <a:solidFill>
                  <a:schemeClr val="bg1">
                    <a:lumMod val="65000"/>
                  </a:schemeClr>
                </a:solidFill>
              </a:rPr>
              <a:t>Bindehaut </a:t>
            </a:r>
            <a:r>
              <a:rPr lang="en-US" altLang="en-US" sz="1200" i="1" dirty="0">
                <a:solidFill>
                  <a:schemeClr val="bg1">
                    <a:lumMod val="65000"/>
                  </a:schemeClr>
                </a:solidFill>
              </a:rPr>
              <a:t>sowie Anomalien </a:t>
            </a:r>
            <a:r>
              <a:rPr lang="en-US" altLang="en-US" sz="1200" b="1" dirty="0">
                <a:solidFill>
                  <a:schemeClr val="bg1">
                    <a:lumMod val="65000"/>
                  </a:schemeClr>
                </a:solidFill>
              </a:rPr>
              <a:t>der</a:t>
            </a:r>
            <a:r>
              <a:rPr lang="en-US" altLang="en-US" sz="1200" i="1" dirty="0">
                <a:solidFill>
                  <a:schemeClr val="bg1">
                    <a:lumMod val="65000"/>
                  </a:schemeClr>
                </a:solidFill>
              </a:rPr>
              <a:t> oberen </a:t>
            </a:r>
            <a:r>
              <a:rPr lang="en-US" altLang="en-US" sz="1200" b="1" dirty="0">
                <a:solidFill>
                  <a:schemeClr val="bg1">
                    <a:lumMod val="65000"/>
                  </a:schemeClr>
                </a:solidFill>
              </a:rPr>
              <a:t>Hornhaut </a:t>
            </a:r>
            <a:r>
              <a:rPr lang="en-US" altLang="en-US" sz="1200" i="1" dirty="0">
                <a:solidFill>
                  <a:schemeClr val="bg1">
                    <a:lumMod val="65000"/>
                  </a:schemeClr>
                </a:solidFill>
              </a:rPr>
              <a:t>auf. Welcher Mechanismus liegt all dem zugrunde?</a:t>
            </a:r>
          </a:p>
          <a:p>
            <a:pPr eaLnBrk="1" hangingPunct="1">
              <a:spcBef>
                <a:spcPct val="0"/>
              </a:spcBef>
              <a:buClrTx/>
              <a:buSzTx/>
              <a:buFontTx/>
              <a:buNone/>
            </a:pPr>
            <a:r>
              <a:rPr lang="en-US" altLang="en-US" sz="1200" dirty="0">
                <a:solidFill>
                  <a:schemeClr val="bg1">
                    <a:lumMod val="65000"/>
                  </a:schemeClr>
                </a:solidFill>
              </a:rPr>
              <a:t>Die mechanische Theorie ist die am weitesten verbreitete. Dieser Theorie zufolge </a:t>
            </a:r>
            <a:r>
              <a:rPr lang="en-US" altLang="en-US" sz="1200" b="1" dirty="0">
                <a:solidFill>
                  <a:srgbClr val="0000FF"/>
                </a:solidFill>
              </a:rPr>
              <a:t>liegt das obere Augenlid zu fest am Augapfel an</a:t>
            </a:r>
            <a:r>
              <a:rPr lang="en-US" altLang="en-US" sz="1200" dirty="0">
                <a:solidFill>
                  <a:schemeClr val="bg1">
                    <a:lumMod val="65000"/>
                  </a:schemeClr>
                </a:solidFill>
              </a:rPr>
              <a:t>, und der daraus resultierende übermäßige Kontakt und das Reiben führen zu den Anzeichen und Symptomen der SLK.</a:t>
            </a:r>
          </a:p>
        </p:txBody>
      </p:sp>
      <p:sp>
        <p:nvSpPr>
          <p:cNvPr id="2153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1962057-47E4-4960-A74D-E55AFB34602E}" type="slidenum">
              <a:rPr lang="en-US" altLang="en-US" sz="1000"/>
              <a:t>64</a:t>
            </a:fld>
            <a:endParaRPr lang="en-US" altLang="en-US" sz="1000"/>
          </a:p>
        </p:txBody>
      </p:sp>
      <p:sp>
        <p:nvSpPr>
          <p:cNvPr id="2" name="TextBox 1">
            <a:extLst>
              <a:ext uri="{FF2B5EF4-FFF2-40B4-BE49-F238E27FC236}">
                <a16:creationId xmlns:a16="http://schemas.microsoft.com/office/drawing/2014/main" id="{F83B733E-AB48-2AB4-AC21-686DB9B8DCE3}"/>
              </a:ext>
            </a:extLst>
          </p:cNvPr>
          <p:cNvSpPr txBox="1"/>
          <p:nvPr/>
        </p:nvSpPr>
        <p:spPr>
          <a:xfrm>
            <a:off x="914400" y="5758190"/>
            <a:ext cx="3962400" cy="579646"/>
          </a:xfrm>
          <a:prstGeom prst="rect">
            <a:avLst/>
          </a:prstGeom>
          <a:solidFill>
            <a:schemeClr val="accent6">
              <a:lumMod val="75000"/>
            </a:schemeClr>
          </a:solidFill>
        </p:spPr>
        <p:txBody>
          <a:bodyPr wrap="square" lIns="25400" tIns="12700" rIns="25400" bIns="12700" rtlCol="0">
            <a:spAutoFit/>
          </a:bodyPr>
          <a:lstStyle/>
          <a:p>
            <a:pPr eaLnBrk="1" hangingPunct="1">
              <a:spcBef>
                <a:spcPct val="0"/>
              </a:spcBef>
              <a:buClrTx/>
              <a:buSzTx/>
              <a:buFontTx/>
              <a:buNone/>
            </a:pPr>
            <a:r>
              <a:rPr lang="en-US" altLang="en-US" sz="1200" i="1" dirty="0">
                <a:solidFill>
                  <a:schemeClr val="bg1"/>
                </a:solidFill>
              </a:rPr>
              <a:t>Warum haben SLK-Patienten übermäßig straffe obere Lider?</a:t>
            </a:r>
          </a:p>
          <a:p>
            <a:pPr eaLnBrk="1" hangingPunct="1">
              <a:spcBef>
                <a:spcPct val="0"/>
              </a:spcBef>
              <a:buClrTx/>
              <a:buSzTx/>
              <a:buFontTx/>
              <a:buNone/>
            </a:pPr>
            <a:r>
              <a:rPr lang="en-US" altLang="en-US" sz="1200" dirty="0">
                <a:solidFill>
                  <a:schemeClr val="bg1"/>
                </a:solidFill>
              </a:rPr>
              <a:t>Gute Frage! Wir werden darauf gleich eingehen.</a:t>
            </a:r>
          </a:p>
        </p:txBody>
      </p:sp>
    </p:spTree>
    <p:extLst>
      <p:ext uri="{BB962C8B-B14F-4D97-AF65-F5344CB8AC3E}">
        <p14:creationId xmlns:p14="http://schemas.microsoft.com/office/powerpoint/2010/main" val="19937702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22" name="Group 54"/>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KSC</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7249" name="Group 81"/>
          <p:cNvGraphicFramePr>
            <a:graphicFrameLocks noGrp="1"/>
          </p:cNvGraphicFramePr>
          <p:nvPr>
            <p:extLst>
              <p:ext uri="{D42A27DB-BD31-4B8C-83A1-F6EECF244321}">
                <p14:modId xmlns:p14="http://schemas.microsoft.com/office/powerpoint/2010/main" val="1972450493"/>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err="1">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2582" name="Text Box 107"/>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2258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96F8155-8D98-4A6B-9517-C2C7AAFB9A45}" type="slidenum">
              <a:rPr lang="en-US" altLang="en-US" sz="1000"/>
              <a:t>65</a:t>
            </a:fld>
            <a:endParaRPr lang="en-US" altLang="en-US" sz="10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3606"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2360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88F4620-4EA3-4933-81C6-9F7D46D388D6}" type="slidenum">
              <a:rPr lang="en-US" altLang="en-US" sz="1000"/>
              <a:t>66</a:t>
            </a:fld>
            <a:endParaRPr lang="en-US" altLang="en-US" sz="1000"/>
          </a:p>
        </p:txBody>
      </p:sp>
      <p:graphicFrame>
        <p:nvGraphicFramePr>
          <p:cNvPr id="6" name="Group 81">
            <a:extLst>
              <a:ext uri="{FF2B5EF4-FFF2-40B4-BE49-F238E27FC236}">
                <a16:creationId xmlns:a16="http://schemas.microsoft.com/office/drawing/2014/main" id="{38278D56-0C04-4FAB-83B2-642251C10C06}"/>
              </a:ext>
            </a:extLst>
          </p:cNvPr>
          <p:cNvGraphicFramePr>
            <a:graphicFrameLocks noGrp="1"/>
          </p:cNvGraphicFramePr>
          <p:nvPr>
            <p:extLst>
              <p:ext uri="{D42A27DB-BD31-4B8C-83A1-F6EECF244321}">
                <p14:modId xmlns:p14="http://schemas.microsoft.com/office/powerpoint/2010/main" val="1222649921"/>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Befund Nr. 1 </a:t>
                      </a:r>
                      <a:r>
                        <a:rPr kumimoji="0" lang="en-US" sz="1200" b="0" i="1" u="none" strike="noStrike" cap="none" normalizeH="0" baseline="0" dirty="0" err="1">
                          <a:ln>
                            <a:noFill/>
                          </a:ln>
                          <a:solidFill>
                            <a:schemeClr val="tx1"/>
                          </a:solidFill>
                          <a:effectLst/>
                          <a:latin typeface="Arial" charset="0"/>
                        </a:rPr>
                        <a:t>am</a:t>
                      </a:r>
                      <a:r>
                        <a:rPr kumimoji="0" lang="en-US" sz="1200" b="0" i="1" u="none" strike="noStrike" cap="none" normalizeH="0" baseline="0" dirty="0">
                          <a:ln>
                            <a:noFill/>
                          </a:ln>
                          <a:solidFill>
                            <a:schemeClr val="tx1"/>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17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4630"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2463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7AFBD80-9AF2-4BB3-9A72-010AA8E5F606}" type="slidenum">
              <a:rPr lang="en-US" altLang="en-US" sz="1000"/>
              <a:t>67</a:t>
            </a:fld>
            <a:endParaRPr lang="en-US" altLang="en-US" sz="1000"/>
          </a:p>
        </p:txBody>
      </p:sp>
      <p:graphicFrame>
        <p:nvGraphicFramePr>
          <p:cNvPr id="6" name="Group 81">
            <a:extLst>
              <a:ext uri="{FF2B5EF4-FFF2-40B4-BE49-F238E27FC236}">
                <a16:creationId xmlns:a16="http://schemas.microsoft.com/office/drawing/2014/main" id="{5B562A9F-4661-4214-9E23-7630AE03C1C3}"/>
              </a:ext>
            </a:extLst>
          </p:cNvPr>
          <p:cNvGraphicFramePr>
            <a:graphicFrameLocks noGrp="1"/>
          </p:cNvGraphicFramePr>
          <p:nvPr>
            <p:extLst>
              <p:ext uri="{D42A27DB-BD31-4B8C-83A1-F6EECF244321}">
                <p14:modId xmlns:p14="http://schemas.microsoft.com/office/powerpoint/2010/main" val="202255048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Befund Nr. 1 </a:t>
                      </a:r>
                      <a:r>
                        <a:rPr kumimoji="0" lang="en-US" sz="1200" b="0" i="1" u="none" strike="noStrike" cap="none" normalizeH="0" baseline="0" dirty="0" err="1">
                          <a:ln>
                            <a:noFill/>
                          </a:ln>
                          <a:solidFill>
                            <a:schemeClr val="tx1"/>
                          </a:solidFill>
                          <a:effectLst/>
                          <a:latin typeface="Arial" charset="0"/>
                        </a:rPr>
                        <a:t>am</a:t>
                      </a:r>
                      <a:r>
                        <a:rPr kumimoji="0" lang="en-US" sz="1200" b="0" i="1" u="none" strike="noStrike" cap="none" normalizeH="0" baseline="0" dirty="0">
                          <a:ln>
                            <a:noFill/>
                          </a:ln>
                          <a:solidFill>
                            <a:schemeClr val="tx1"/>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2"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5654"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2565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B869536-5A90-4BD9-8E33-3E0FEF40400A}" type="slidenum">
              <a:rPr lang="en-US" altLang="en-US" sz="1000"/>
              <a:t>68</a:t>
            </a:fld>
            <a:endParaRPr lang="en-US" altLang="en-US" sz="1000"/>
          </a:p>
        </p:txBody>
      </p:sp>
      <p:graphicFrame>
        <p:nvGraphicFramePr>
          <p:cNvPr id="6" name="Group 81">
            <a:extLst>
              <a:ext uri="{FF2B5EF4-FFF2-40B4-BE49-F238E27FC236}">
                <a16:creationId xmlns:a16="http://schemas.microsoft.com/office/drawing/2014/main" id="{DB03F5CF-7BB9-4ACB-AA3F-80B3BAF4894C}"/>
              </a:ext>
            </a:extLst>
          </p:cNvPr>
          <p:cNvGraphicFramePr>
            <a:graphicFrameLocks noGrp="1"/>
          </p:cNvGraphicFramePr>
          <p:nvPr>
            <p:extLst>
              <p:ext uri="{D42A27DB-BD31-4B8C-83A1-F6EECF244321}">
                <p14:modId xmlns:p14="http://schemas.microsoft.com/office/powerpoint/2010/main" val="408711686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Befund Nr. 1 </a:t>
                      </a:r>
                      <a:r>
                        <a:rPr kumimoji="0" lang="en-US" sz="1200" b="0" i="1" u="none" strike="noStrike" cap="none" normalizeH="0" baseline="0" dirty="0" err="1">
                          <a:ln>
                            <a:noFill/>
                          </a:ln>
                          <a:solidFill>
                            <a:schemeClr val="tx1"/>
                          </a:solidFill>
                          <a:effectLst/>
                          <a:latin typeface="Arial" charset="0"/>
                        </a:rPr>
                        <a:t>am</a:t>
                      </a:r>
                      <a:r>
                        <a:rPr kumimoji="0" lang="en-US" sz="1200" b="0" i="1" u="none" strike="noStrike" cap="none" normalizeH="0" baseline="0" dirty="0">
                          <a:ln>
                            <a:noFill/>
                          </a:ln>
                          <a:solidFill>
                            <a:schemeClr val="tx1"/>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226"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(im Sinne von uni- vs. bilateral)</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6678"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2667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75C2D5B-7996-4A83-8017-8D73E93D40D1}" type="slidenum">
              <a:rPr lang="en-US" altLang="en-US" sz="1000"/>
              <a:t>69</a:t>
            </a:fld>
            <a:endParaRPr lang="en-US" altLang="en-US" sz="1000"/>
          </a:p>
        </p:txBody>
      </p:sp>
      <p:graphicFrame>
        <p:nvGraphicFramePr>
          <p:cNvPr id="7" name="Group 81">
            <a:extLst>
              <a:ext uri="{FF2B5EF4-FFF2-40B4-BE49-F238E27FC236}">
                <a16:creationId xmlns:a16="http://schemas.microsoft.com/office/drawing/2014/main" id="{2F1837C8-FF2A-4ED5-96DA-49AFA7E0BF7F}"/>
              </a:ext>
            </a:extLst>
          </p:cNvPr>
          <p:cNvGraphicFramePr>
            <a:graphicFrameLocks noGrp="1"/>
          </p:cNvGraphicFramePr>
          <p:nvPr>
            <p:extLst>
              <p:ext uri="{D42A27DB-BD31-4B8C-83A1-F6EECF244321}">
                <p14:modId xmlns:p14="http://schemas.microsoft.com/office/powerpoint/2010/main" val="202255048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438400" y="228600"/>
            <a:ext cx="4184650" cy="366713"/>
          </a:xfrm>
          <a:prstGeom prst="rect">
            <a:avLst/>
          </a:prstGeom>
          <a:solidFill>
            <a:srgbClr val="D8D8EC"/>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limbische Keratokonjunktivitis</a:t>
            </a:r>
          </a:p>
        </p:txBody>
      </p:sp>
      <p:sp>
        <p:nvSpPr>
          <p:cNvPr id="412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A7A42FF-2861-4A0E-9E35-62BE4EBB12B2}" type="slidenum">
              <a:rPr lang="en-US" altLang="en-US" sz="1000"/>
              <a:t>7</a:t>
            </a:fld>
            <a:endParaRPr lang="en-US" altLang="en-US" sz="1000"/>
          </a:p>
        </p:txBody>
      </p:sp>
      <p:sp>
        <p:nvSpPr>
          <p:cNvPr id="2" name="TextBox 1">
            <a:extLst>
              <a:ext uri="{FF2B5EF4-FFF2-40B4-BE49-F238E27FC236}">
                <a16:creationId xmlns:a16="http://schemas.microsoft.com/office/drawing/2014/main" id="{8ECF59D7-88B7-4B03-8B11-D699F5000521}"/>
              </a:ext>
            </a:extLst>
          </p:cNvPr>
          <p:cNvSpPr txBox="1"/>
          <p:nvPr/>
        </p:nvSpPr>
        <p:spPr>
          <a:xfrm>
            <a:off x="6386159" y="410647"/>
            <a:ext cx="293670" cy="369332"/>
          </a:xfrm>
          <a:prstGeom prst="rect">
            <a:avLst/>
          </a:prstGeom>
          <a:noFill/>
        </p:spPr>
        <p:txBody>
          <a:bodyPr wrap="square" lIns="25400" tIns="12700" rIns="25400" bIns="12700" rtlCol="0">
            <a:spAutoFit/>
          </a:bodyPr>
          <a:lstStyle/>
          <a:p>
            <a:r>
              <a:rPr lang="en-US" sz="1200" dirty="0"/>
              <a:t>^</a:t>
            </a:r>
          </a:p>
        </p:txBody>
      </p:sp>
      <p:sp>
        <p:nvSpPr>
          <p:cNvPr id="3" name="TextBox 2">
            <a:extLst>
              <a:ext uri="{FF2B5EF4-FFF2-40B4-BE49-F238E27FC236}">
                <a16:creationId xmlns:a16="http://schemas.microsoft.com/office/drawing/2014/main" id="{F1746C71-9591-442C-9BF5-5483ED17D6A3}"/>
              </a:ext>
            </a:extLst>
          </p:cNvPr>
          <p:cNvSpPr txBox="1"/>
          <p:nvPr/>
        </p:nvSpPr>
        <p:spPr>
          <a:xfrm>
            <a:off x="5712897" y="608565"/>
            <a:ext cx="1640193" cy="369332"/>
          </a:xfrm>
          <a:prstGeom prst="rect">
            <a:avLst/>
          </a:prstGeom>
          <a:solidFill>
            <a:srgbClr val="D8D8EC"/>
          </a:solidFill>
        </p:spPr>
        <p:txBody>
          <a:bodyPr wrap="square" lIns="25400" tIns="12700" rIns="25400" bIns="12700" rtlCol="0">
            <a:spAutoFit/>
          </a:bodyPr>
          <a:lstStyle/>
          <a:p>
            <a:pPr algn="ctr"/>
            <a:r>
              <a:rPr lang="en-US" sz="1200" b="1" dirty="0">
                <a:solidFill>
                  <a:srgbClr val="0000FF"/>
                </a:solidFill>
                <a:latin typeface="Segoe Script" panose="020B0504020000000003" pitchFamily="34" charset="0"/>
              </a:rPr>
              <a:t>von Theodore</a:t>
            </a:r>
          </a:p>
        </p:txBody>
      </p:sp>
      <p:sp>
        <p:nvSpPr>
          <p:cNvPr id="4" name="TextBox 3">
            <a:extLst>
              <a:ext uri="{FF2B5EF4-FFF2-40B4-BE49-F238E27FC236}">
                <a16:creationId xmlns:a16="http://schemas.microsoft.com/office/drawing/2014/main" id="{AE4B9037-15AF-4610-87DA-AECE54797D80}"/>
              </a:ext>
            </a:extLst>
          </p:cNvPr>
          <p:cNvSpPr txBox="1"/>
          <p:nvPr/>
        </p:nvSpPr>
        <p:spPr>
          <a:xfrm>
            <a:off x="806516" y="1179128"/>
            <a:ext cx="6553200" cy="2518638"/>
          </a:xfrm>
          <a:prstGeom prst="rect">
            <a:avLst/>
          </a:prstGeom>
          <a:noFill/>
        </p:spPr>
        <p:txBody>
          <a:bodyPr wrap="square" lIns="25400" tIns="12700" rIns="25400" bIns="12700" rtlCol="0">
            <a:spAutoFit/>
          </a:bodyPr>
          <a:lstStyle/>
          <a:p>
            <a:r>
              <a:rPr lang="en-US" sz="1200" i="1" dirty="0">
                <a:solidFill>
                  <a:srgbClr val="0000FF"/>
                </a:solidFill>
              </a:rPr>
              <a:t>Wie lautet die „vollständige Bezeichnung“ von SLK?</a:t>
            </a:r>
          </a:p>
          <a:p>
            <a:r>
              <a:rPr lang="de-DE" sz="1200" dirty="0">
                <a:solidFill>
                  <a:srgbClr val="0000FF"/>
                </a:solidFill>
              </a:rPr>
              <a:t>Superiore limbische Keratokonjunktivitis nach Theodore. Ich erwähne dies für den Fall, dass falls Sie diesen Begriff einmal sehen, dann auch wissen, dass es sich immer noch um SLK handelt.</a:t>
            </a:r>
            <a:r>
              <a:rPr lang="en-US" sz="1200" dirty="0">
                <a:solidFill>
                  <a:srgbClr val="0000FF"/>
                </a:solidFill>
              </a:rPr>
              <a:t>.</a:t>
            </a:r>
          </a:p>
          <a:p>
            <a:endParaRPr lang="en-US" dirty="0">
              <a:solidFill>
                <a:srgbClr val="0000FF"/>
              </a:solidFill>
            </a:endParaRPr>
          </a:p>
          <a:p>
            <a:r>
              <a:rPr lang="en-US" sz="1200" i="1" dirty="0">
                <a:solidFill>
                  <a:srgbClr val="0000FF"/>
                </a:solidFill>
              </a:rPr>
              <a:t>Kurz gesagt, was ist SLK?</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dirty="0">
              <a:solidFill>
                <a:srgbClr val="0000FF"/>
              </a:solidFill>
            </a:endParaRPr>
          </a:p>
          <a:p>
            <a:endParaRPr lang="en-US" dirty="0">
              <a:solidFill>
                <a:srgbClr val="0000FF"/>
              </a:solidFill>
            </a:endParaRPr>
          </a:p>
          <a:p>
            <a:r>
              <a:rPr lang="en-US" sz="1200" i="1" dirty="0">
                <a:solidFill>
                  <a:srgbClr val="0000FF"/>
                </a:solidFill>
              </a:rPr>
              <a:t>Über welche Beschwerden klagen SLK-Patienten?</a:t>
            </a:r>
          </a:p>
          <a:p>
            <a:r>
              <a:rPr lang="en-US" sz="1200" dirty="0">
                <a:solidFill>
                  <a:srgbClr val="0000FF"/>
                </a:solidFill>
              </a:rPr>
              <a:t>DES-ähnliche Beschwerden: Fremdkörpergefühl; Brennen</a:t>
            </a:r>
          </a:p>
          <a:p>
            <a:endParaRPr lang="en-US" i="1" dirty="0">
              <a:solidFill>
                <a:srgbClr val="0000FF"/>
              </a:solidFill>
            </a:endParaRPr>
          </a:p>
          <a:p>
            <a:r>
              <a:rPr lang="en-US" sz="1200" i="1" dirty="0">
                <a:solidFill>
                  <a:srgbClr val="0000FF"/>
                </a:solidFill>
              </a:rPr>
              <a:t>Klagen sie über Sehverlust?</a:t>
            </a:r>
            <a:endParaRPr lang="en-US" dirty="0">
              <a:solidFill>
                <a:srgbClr val="0000FF"/>
              </a:solidFill>
            </a:endParaRPr>
          </a:p>
        </p:txBody>
      </p:sp>
    </p:spTree>
    <p:extLst>
      <p:ext uri="{BB962C8B-B14F-4D97-AF65-F5344CB8AC3E}">
        <p14:creationId xmlns:p14="http://schemas.microsoft.com/office/powerpoint/2010/main" val="35520791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250"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7702"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2770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4BF68C5-D967-454F-98EC-0F3E714C3318}" type="slidenum">
              <a:rPr lang="en-US" altLang="en-US" sz="1000"/>
              <a:t>70</a:t>
            </a:fld>
            <a:endParaRPr lang="en-US" altLang="en-US" sz="1000"/>
          </a:p>
        </p:txBody>
      </p:sp>
      <p:graphicFrame>
        <p:nvGraphicFramePr>
          <p:cNvPr id="6" name="Group 81">
            <a:extLst>
              <a:ext uri="{FF2B5EF4-FFF2-40B4-BE49-F238E27FC236}">
                <a16:creationId xmlns:a16="http://schemas.microsoft.com/office/drawing/2014/main" id="{39E80AC9-2F20-4567-8959-A9DA9548462C}"/>
              </a:ext>
            </a:extLst>
          </p:cNvPr>
          <p:cNvGraphicFramePr>
            <a:graphicFrameLocks noGrp="1"/>
          </p:cNvGraphicFramePr>
          <p:nvPr>
            <p:extLst>
              <p:ext uri="{D42A27DB-BD31-4B8C-83A1-F6EECF244321}">
                <p14:modId xmlns:p14="http://schemas.microsoft.com/office/powerpoint/2010/main" val="202255048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Befund Nr. 1 </a:t>
                      </a:r>
                      <a:r>
                        <a:rPr kumimoji="0" lang="en-US" sz="1200" b="0" i="1" u="none" strike="noStrike" cap="none" normalizeH="0" baseline="0" dirty="0" err="1">
                          <a:ln>
                            <a:noFill/>
                          </a:ln>
                          <a:solidFill>
                            <a:schemeClr val="tx1"/>
                          </a:solidFill>
                          <a:effectLst/>
                          <a:latin typeface="Arial" charset="0"/>
                        </a:rPr>
                        <a:t>am</a:t>
                      </a:r>
                      <a:r>
                        <a:rPr kumimoji="0" lang="en-US" sz="1200" b="0" i="1" u="none" strike="noStrike" cap="none" normalizeH="0" baseline="0" dirty="0">
                          <a:ln>
                            <a:noFill/>
                          </a:ln>
                          <a:solidFill>
                            <a:schemeClr val="tx1"/>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274"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8726"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2872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544630A-76C7-4936-9B34-37AB7825E0ED}" type="slidenum">
              <a:rPr lang="en-US" altLang="en-US" sz="1000"/>
              <a:t>71</a:t>
            </a:fld>
            <a:endParaRPr lang="en-US" altLang="en-US" sz="1000"/>
          </a:p>
        </p:txBody>
      </p:sp>
      <p:sp>
        <p:nvSpPr>
          <p:cNvPr id="28728" name="TextBox 1"/>
          <p:cNvSpPr txBox="1">
            <a:spLocks noChangeArrowheads="1"/>
          </p:cNvSpPr>
          <p:nvPr/>
        </p:nvSpPr>
        <p:spPr bwMode="auto">
          <a:xfrm>
            <a:off x="3798888" y="5362575"/>
            <a:ext cx="1606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a:t>(Drüsenerkrankung)</a:t>
            </a:r>
          </a:p>
        </p:txBody>
      </p:sp>
      <p:graphicFrame>
        <p:nvGraphicFramePr>
          <p:cNvPr id="7" name="Group 81">
            <a:extLst>
              <a:ext uri="{FF2B5EF4-FFF2-40B4-BE49-F238E27FC236}">
                <a16:creationId xmlns:a16="http://schemas.microsoft.com/office/drawing/2014/main" id="{06EA8E49-B9BA-4E8D-A73A-4BF1FB9C6EF2}"/>
              </a:ext>
            </a:extLst>
          </p:cNvPr>
          <p:cNvGraphicFramePr>
            <a:graphicFrameLocks noGrp="1"/>
          </p:cNvGraphicFramePr>
          <p:nvPr>
            <p:extLst>
              <p:ext uri="{D42A27DB-BD31-4B8C-83A1-F6EECF244321}">
                <p14:modId xmlns:p14="http://schemas.microsoft.com/office/powerpoint/2010/main" val="86955537"/>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Nr. 1 am Bulbus</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29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29750"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2975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6F5683A-D0B2-41CF-9380-C016EDB8781B}" type="slidenum">
              <a:rPr lang="en-US" altLang="en-US" sz="1000"/>
              <a:t>72</a:t>
            </a:fld>
            <a:endParaRPr lang="en-US" altLang="en-US" sz="1000"/>
          </a:p>
        </p:txBody>
      </p:sp>
      <p:graphicFrame>
        <p:nvGraphicFramePr>
          <p:cNvPr id="6" name="Group 81">
            <a:extLst>
              <a:ext uri="{FF2B5EF4-FFF2-40B4-BE49-F238E27FC236}">
                <a16:creationId xmlns:a16="http://schemas.microsoft.com/office/drawing/2014/main" id="{B94947E5-C370-49CA-BC99-D5E40567CC67}"/>
              </a:ext>
            </a:extLst>
          </p:cNvPr>
          <p:cNvGraphicFramePr>
            <a:graphicFrameLocks noGrp="1"/>
          </p:cNvGraphicFramePr>
          <p:nvPr>
            <p:extLst>
              <p:ext uri="{D42A27DB-BD31-4B8C-83A1-F6EECF244321}">
                <p14:modId xmlns:p14="http://schemas.microsoft.com/office/powerpoint/2010/main" val="2323072396"/>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Befund Nr. 1 </a:t>
                      </a:r>
                      <a:r>
                        <a:rPr kumimoji="0" lang="en-US" sz="1200" b="0" i="1" u="none" strike="noStrike" cap="none" normalizeH="0" baseline="0" dirty="0" err="1">
                          <a:ln>
                            <a:noFill/>
                          </a:ln>
                          <a:solidFill>
                            <a:schemeClr val="tx1"/>
                          </a:solidFill>
                          <a:effectLst/>
                          <a:latin typeface="Arial" charset="0"/>
                        </a:rPr>
                        <a:t>am</a:t>
                      </a:r>
                      <a:r>
                        <a:rPr kumimoji="0" lang="en-US" sz="1200" b="0" i="1" u="none" strike="noStrike" cap="none" normalizeH="0" baseline="0" dirty="0">
                          <a:ln>
                            <a:noFill/>
                          </a:ln>
                          <a:solidFill>
                            <a:schemeClr val="tx1"/>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6588" name="Group 28"/>
          <p:cNvGraphicFramePr>
            <a:graphicFrameLocks noGrp="1"/>
          </p:cNvGraphicFramePr>
          <p:nvPr>
            <p:extLst>
              <p:ext uri="{D42A27DB-BD31-4B8C-83A1-F6EECF244321}">
                <p14:modId xmlns:p14="http://schemas.microsoft.com/office/powerpoint/2010/main" val="1644992273"/>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3846"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33847" name="Text Box 55"/>
          <p:cNvSpPr txBox="1">
            <a:spLocks noChangeArrowheads="1"/>
          </p:cNvSpPr>
          <p:nvPr/>
        </p:nvSpPr>
        <p:spPr bwMode="auto">
          <a:xfrm>
            <a:off x="683147" y="3174238"/>
            <a:ext cx="6349999" cy="2062103"/>
          </a:xfrm>
          <a:prstGeom prst="rect">
            <a:avLst/>
          </a:prstGeom>
          <a:solidFill>
            <a:schemeClr val="accent1">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viel Prozent der SLK-Patienten weisen eine Schilddrüsenfunktionsstörung auf?</a:t>
            </a:r>
            <a:endParaRPr lang="en-US" altLang="en-US" sz="1600" i="1" dirty="0">
              <a:solidFill>
                <a:schemeClr val="accent1">
                  <a:lumMod val="40000"/>
                  <a:lumOff val="60000"/>
                </a:schemeClr>
              </a:solidFill>
            </a:endParaRPr>
          </a:p>
          <a:p>
            <a:pPr eaLnBrk="1" hangingPunct="1">
              <a:spcBef>
                <a:spcPct val="0"/>
              </a:spcBef>
              <a:buClrTx/>
              <a:buSzTx/>
              <a:buFontTx/>
              <a:buNone/>
            </a:pPr>
            <a:r>
              <a:rPr lang="en-US" altLang="en-US" sz="1200" dirty="0">
                <a:solidFill>
                  <a:schemeClr val="accent1">
                    <a:lumMod val="40000"/>
                    <a:lumOff val="60000"/>
                  </a:schemeClr>
                </a:solidFill>
              </a:rPr>
              <a:t>Das Hornhautbuch ist in dieser Hinsicht unklar. Im Text wird auf eine Studie verwiesen, die belegt, dass „90 % der SLK-Patienten an einer Schilddrüsenophthalmopathie litten“. Im anschließenden Abschnitt</a:t>
            </a:r>
            <a:r>
              <a:rPr lang="en-US" altLang="en-US" sz="1200" i="1" dirty="0">
                <a:solidFill>
                  <a:schemeClr val="accent1">
                    <a:lumMod val="40000"/>
                    <a:lumOff val="60000"/>
                  </a:schemeClr>
                </a:solidFill>
              </a:rPr>
              <a:t> „Clinical Pearl“ </a:t>
            </a:r>
            <a:r>
              <a:rPr lang="en-US" altLang="en-US" sz="1200" dirty="0">
                <a:solidFill>
                  <a:schemeClr val="accent1">
                    <a:lumMod val="40000"/>
                    <a:lumOff val="60000"/>
                  </a:schemeClr>
                </a:solidFill>
              </a:rPr>
              <a:t>heißt es jedoch: „Die Prävalenz einer Schilddrüsenfunktionsstörung bei Patienten mit SLK liegt zwischen 20 % und 65 %.“      Würde ich in der Prüfung dazu befragt, würde ich sinngemäß antworten, dass „ein erheblicher Anteil der SLK-Patienten gleichzeitig an einer Schilddrüsenerkrankung leidet“. Caveat emptor.</a:t>
            </a:r>
          </a:p>
        </p:txBody>
      </p:sp>
      <p:sp>
        <p:nvSpPr>
          <p:cNvPr id="338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5413A0A-0B36-4D5E-8B48-D399B2868045}" type="slidenum">
              <a:rPr lang="en-US" altLang="en-US" sz="1000"/>
              <a:t>73</a:t>
            </a:fld>
            <a:endParaRPr lang="en-US" altLang="en-US" sz="10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6588"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B2B2B2"/>
                          </a:solidFill>
                          <a:effectLst/>
                          <a:latin typeface="Arial" charset="0"/>
                        </a:rPr>
                        <a:t>Filamente</a:t>
                      </a:r>
                      <a:r>
                        <a:rPr kumimoji="0" lang="en-US" sz="1200" b="0" i="0" u="none" strike="noStrike" cap="none" normalizeH="0" baseline="0" dirty="0">
                          <a:ln>
                            <a:noFill/>
                          </a:ln>
                          <a:solidFill>
                            <a:srgbClr val="B2B2B2"/>
                          </a:solidFill>
                          <a:effectLst/>
                          <a:latin typeface="Arial" charset="0"/>
                        </a:rPr>
                        <a:t> </a:t>
                      </a:r>
                      <a:r>
                        <a:rPr kumimoji="0" lang="en-US" sz="1200" b="0" i="0" u="none" strike="noStrike" cap="none" normalizeH="0" baseline="0" dirty="0" err="1">
                          <a:ln>
                            <a:noFill/>
                          </a:ln>
                          <a:solidFill>
                            <a:srgbClr val="B2B2B2"/>
                          </a:solidFill>
                          <a:effectLst/>
                          <a:latin typeface="Arial" charset="0"/>
                        </a:rPr>
                        <a:t>im</a:t>
                      </a:r>
                      <a:r>
                        <a:rPr kumimoji="0" lang="en-US" sz="1200" b="0" i="0" u="none" strike="noStrike" cap="none" normalizeH="0" baseline="0" dirty="0">
                          <a:ln>
                            <a:noFill/>
                          </a:ln>
                          <a:solidFill>
                            <a:srgbClr val="B2B2B2"/>
                          </a:solidFill>
                          <a:effectLst/>
                          <a:latin typeface="Arial" charset="0"/>
                        </a:rPr>
                        <a:t> </a:t>
                      </a:r>
                      <a:r>
                        <a:rPr kumimoji="0" lang="en-US" sz="1200" b="0" i="0" u="none" strike="noStrike" cap="none" normalizeH="0" baseline="0" dirty="0" err="1">
                          <a:ln>
                            <a:noFill/>
                          </a:ln>
                          <a:solidFill>
                            <a:srgbClr val="B2B2B2"/>
                          </a:solidFill>
                          <a:effectLst/>
                          <a:latin typeface="Arial" charset="0"/>
                        </a:rPr>
                        <a:t>oberen</a:t>
                      </a:r>
                      <a:r>
                        <a:rPr kumimoji="0" lang="en-US" sz="1200" b="0" i="0" u="none" strike="noStrike" cap="none" normalizeH="0" baseline="0" dirty="0">
                          <a:ln>
                            <a:noFill/>
                          </a:ln>
                          <a:solidFill>
                            <a:srgbClr val="B2B2B2"/>
                          </a:solidFill>
                          <a:effectLst/>
                          <a:latin typeface="Arial" charset="0"/>
                        </a:rPr>
                        <a:t> </a:t>
                      </a:r>
                      <a:r>
                        <a:rPr kumimoji="0" lang="en-US" sz="1200" b="0" i="0" u="none" strike="noStrike" cap="none" normalizeH="0" baseline="0" dirty="0" err="1">
                          <a:ln>
                            <a:noFill/>
                          </a:ln>
                          <a:solidFill>
                            <a:srgbClr val="B2B2B2"/>
                          </a:solidFill>
                          <a:effectLst/>
                          <a:latin typeface="Arial" charset="0"/>
                        </a:rPr>
                        <a:t>Bereich</a:t>
                      </a:r>
                      <a:endParaRPr kumimoji="0" lang="en-US" sz="1200" b="0" i="0" u="none" strike="noStrike" cap="none" normalizeH="0" baseline="0" dirty="0">
                        <a:ln>
                          <a:noFill/>
                        </a:ln>
                        <a:solidFill>
                          <a:srgbClr val="B2B2B2"/>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3846"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33847" name="Text Box 55"/>
          <p:cNvSpPr txBox="1">
            <a:spLocks noChangeArrowheads="1"/>
          </p:cNvSpPr>
          <p:nvPr/>
        </p:nvSpPr>
        <p:spPr bwMode="auto">
          <a:xfrm>
            <a:off x="683147" y="3174238"/>
            <a:ext cx="6349999" cy="2062103"/>
          </a:xfrm>
          <a:prstGeom prst="rect">
            <a:avLst/>
          </a:prstGeom>
          <a:solidFill>
            <a:schemeClr val="accent1">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viel Prozent der SLK-Patienten weisen eine Schilddrüsenfunktionsstörung auf?</a:t>
            </a:r>
          </a:p>
          <a:p>
            <a:pPr eaLnBrk="1" hangingPunct="1">
              <a:spcBef>
                <a:spcPct val="0"/>
              </a:spcBef>
              <a:buClrTx/>
              <a:buSzTx/>
              <a:buFontTx/>
              <a:buNone/>
            </a:pPr>
            <a:r>
              <a:rPr lang="en-US" altLang="en-US" sz="1200" dirty="0">
                <a:solidFill>
                  <a:srgbClr val="0000FF"/>
                </a:solidFill>
              </a:rPr>
              <a:t>Das Hornhautbuch ist in dieser Hinsicht unklar. Im Text wird auf eine Studie verwiesen, die belegt, dass „90 % der SLK-Patienten an einer Schilddrüsenophthalmopathie litten“. </a:t>
            </a:r>
            <a:r>
              <a:rPr lang="en-US" altLang="en-US" sz="1200" dirty="0">
                <a:solidFill>
                  <a:schemeClr val="accent1">
                    <a:lumMod val="40000"/>
                    <a:lumOff val="60000"/>
                  </a:schemeClr>
                </a:solidFill>
              </a:rPr>
              <a:t>Im anschließenden Abschnitt</a:t>
            </a:r>
            <a:r>
              <a:rPr lang="en-US" altLang="en-US" sz="1200" i="1" dirty="0">
                <a:solidFill>
                  <a:schemeClr val="accent1">
                    <a:lumMod val="40000"/>
                    <a:lumOff val="60000"/>
                  </a:schemeClr>
                </a:solidFill>
              </a:rPr>
              <a:t> „Clinical Pearl“ </a:t>
            </a:r>
            <a:r>
              <a:rPr lang="en-US" altLang="en-US" sz="1200" dirty="0">
                <a:solidFill>
                  <a:schemeClr val="accent1">
                    <a:lumMod val="40000"/>
                    <a:lumOff val="60000"/>
                  </a:schemeClr>
                </a:solidFill>
              </a:rPr>
              <a:t>heißt es jedoch: „Die Prävalenz einer Schilddrüsenfunktionsstörung bei Patienten mit SLK liegt zwischen 20 % und 65 %.“      Würde ich in der Prüfung dazu befragt, würde ich sinngemäß antworten, dass „ein erheblicher Anteil der SLK-Patienten gleichzeitig an einer Schilddrüsenerkrankung leidet“. Caveat emptor.</a:t>
            </a:r>
          </a:p>
        </p:txBody>
      </p:sp>
      <p:sp>
        <p:nvSpPr>
          <p:cNvPr id="338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5413A0A-0B36-4D5E-8B48-D399B2868045}" type="slidenum">
              <a:rPr lang="en-US" altLang="en-US" sz="1000"/>
              <a:t>74</a:t>
            </a:fld>
            <a:endParaRPr lang="en-US" altLang="en-US" sz="1000"/>
          </a:p>
        </p:txBody>
      </p:sp>
    </p:spTree>
    <p:extLst>
      <p:ext uri="{BB962C8B-B14F-4D97-AF65-F5344CB8AC3E}">
        <p14:creationId xmlns:p14="http://schemas.microsoft.com/office/powerpoint/2010/main" val="27580619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6588"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3846"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33847" name="Text Box 55"/>
          <p:cNvSpPr txBox="1">
            <a:spLocks noChangeArrowheads="1"/>
          </p:cNvSpPr>
          <p:nvPr/>
        </p:nvSpPr>
        <p:spPr bwMode="auto">
          <a:xfrm>
            <a:off x="683147" y="3174238"/>
            <a:ext cx="6349999" cy="2062103"/>
          </a:xfrm>
          <a:prstGeom prst="rect">
            <a:avLst/>
          </a:prstGeom>
          <a:solidFill>
            <a:schemeClr val="accent1">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viel Prozent der SLK-Patienten weisen eine Schilddrüsenfunktionsstörung auf?</a:t>
            </a:r>
          </a:p>
          <a:p>
            <a:pPr eaLnBrk="1" hangingPunct="1">
              <a:spcBef>
                <a:spcPct val="0"/>
              </a:spcBef>
              <a:buClrTx/>
              <a:buSzTx/>
              <a:buFontTx/>
              <a:buNone/>
            </a:pPr>
            <a:r>
              <a:rPr lang="en-US" altLang="en-US" sz="1200" dirty="0">
                <a:solidFill>
                  <a:srgbClr val="0000FF"/>
                </a:solidFill>
              </a:rPr>
              <a:t>Das Hornhautbuch ist in dieser Hinsicht unklar. Im Text wird auf eine Studie verwiesen, die belegt, dass „90 % der SLK-Patienten an einer Schilddrüsenophthalmopathie litten“. </a:t>
            </a:r>
            <a:r>
              <a:rPr lang="en-US" altLang="en-US" sz="1200" dirty="0"/>
              <a:t>Im anschließenden Abschnitt</a:t>
            </a:r>
            <a:r>
              <a:rPr lang="en-US" altLang="en-US" sz="1200" i="1" dirty="0"/>
              <a:t> „Clinical Pearl“ </a:t>
            </a:r>
            <a:r>
              <a:rPr lang="en-US" altLang="en-US" sz="1200" dirty="0"/>
              <a:t>heißt es jedoch: „Die Prävalenz einer Schilddrüsenfunktionsstörung bei Patienten mit SLK liegt zwischen 20 % und 65 %.“ </a:t>
            </a:r>
            <a:r>
              <a:rPr lang="en-US" altLang="en-US" sz="1200" dirty="0">
                <a:solidFill>
                  <a:schemeClr val="accent1">
                    <a:lumMod val="40000"/>
                    <a:lumOff val="60000"/>
                  </a:schemeClr>
                </a:solidFill>
              </a:rPr>
              <a:t>     Würde ich in der Prüfung dazu befragt, würde ich sinngemäß antworten, dass „ein erheblicher Anteil der SLK-Patienten gleichzeitig an einer Schilddrüsenerkrankung leidet“. Caveat emptor.</a:t>
            </a:r>
          </a:p>
        </p:txBody>
      </p:sp>
      <p:sp>
        <p:nvSpPr>
          <p:cNvPr id="338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5413A0A-0B36-4D5E-8B48-D399B2868045}" type="slidenum">
              <a:rPr lang="en-US" altLang="en-US" sz="1000"/>
              <a:t>75</a:t>
            </a:fld>
            <a:endParaRPr lang="en-US" altLang="en-US" sz="1000"/>
          </a:p>
        </p:txBody>
      </p:sp>
    </p:spTree>
    <p:extLst>
      <p:ext uri="{BB962C8B-B14F-4D97-AF65-F5344CB8AC3E}">
        <p14:creationId xmlns:p14="http://schemas.microsoft.com/office/powerpoint/2010/main" val="30305813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KCS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Sehkraft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6588"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3846"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33847" name="Text Box 55"/>
          <p:cNvSpPr txBox="1">
            <a:spLocks noChangeArrowheads="1"/>
          </p:cNvSpPr>
          <p:nvPr/>
        </p:nvSpPr>
        <p:spPr bwMode="auto">
          <a:xfrm>
            <a:off x="683147" y="3174238"/>
            <a:ext cx="6349999" cy="2062103"/>
          </a:xfrm>
          <a:prstGeom prst="rect">
            <a:avLst/>
          </a:prstGeom>
          <a:solidFill>
            <a:schemeClr val="accent1">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Wie viel Prozent der SLK-Patienten weisen eine Schilddrüsenfunktionsstörung auf?</a:t>
            </a:r>
          </a:p>
          <a:p>
            <a:pPr eaLnBrk="1" hangingPunct="1">
              <a:spcBef>
                <a:spcPct val="0"/>
              </a:spcBef>
              <a:buClrTx/>
              <a:buSzTx/>
              <a:buFontTx/>
              <a:buNone/>
            </a:pPr>
            <a:r>
              <a:rPr lang="en-US" altLang="en-US" sz="1200" dirty="0">
                <a:solidFill>
                  <a:schemeClr val="bg1">
                    <a:lumMod val="75000"/>
                  </a:schemeClr>
                </a:solidFill>
              </a:rPr>
              <a:t>Das Hornhautbuch ist in dieser Hinsicht unklar. Im Text wird auf eine Studie verwiesen, die belegt, dass „90 % der SLK-Patienten an einer Schilddrüsenophthalmopathie litten“. Im anschließenden Abschnitt</a:t>
            </a:r>
            <a:r>
              <a:rPr lang="en-US" altLang="en-US" sz="1200" i="1" dirty="0">
                <a:solidFill>
                  <a:schemeClr val="bg1">
                    <a:lumMod val="75000"/>
                  </a:schemeClr>
                </a:solidFill>
              </a:rPr>
              <a:t> „Clinical Pearl“ </a:t>
            </a:r>
            <a:r>
              <a:rPr lang="en-US" altLang="en-US" sz="1200" dirty="0">
                <a:solidFill>
                  <a:schemeClr val="bg1">
                    <a:lumMod val="75000"/>
                  </a:schemeClr>
                </a:solidFill>
              </a:rPr>
              <a:t>heißt es jedoch: „Die Prävalenz einer Schilddrüsenfunktionsstörung bei Patienten mit SLK liegt zwischen 20 % und 65 %.“ </a:t>
            </a:r>
            <a:r>
              <a:rPr lang="en-US" altLang="en-US" sz="1200" dirty="0">
                <a:solidFill>
                  <a:srgbClr val="0000FF"/>
                </a:solidFill>
              </a:rPr>
              <a:t>     Würde ich in der Prüfung dazu befragt, würde ich sinngemäß antworten, dass „ein erheblicher Anteil der SLK-Patienten gleichzeitig an einer Schilddrüsenerkrankung leidet“. Caveat emptor.</a:t>
            </a:r>
          </a:p>
        </p:txBody>
      </p:sp>
      <p:sp>
        <p:nvSpPr>
          <p:cNvPr id="338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5413A0A-0B36-4D5E-8B48-D399B2868045}" type="slidenum">
              <a:rPr lang="en-US" altLang="en-US" sz="1000"/>
              <a:t>76</a:t>
            </a:fld>
            <a:endParaRPr lang="en-US" altLang="en-US" sz="1000"/>
          </a:p>
        </p:txBody>
      </p:sp>
    </p:spTree>
    <p:extLst>
      <p:ext uri="{BB962C8B-B14F-4D97-AF65-F5344CB8AC3E}">
        <p14:creationId xmlns:p14="http://schemas.microsoft.com/office/powerpoint/2010/main" val="14022897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Group 2"/>
          <p:cNvGraphicFramePr>
            <a:graphicFrameLocks noGrp="1"/>
          </p:cNvGraphicFramePr>
          <p:nvPr>
            <p:extLst>
              <p:ext uri="{D42A27DB-BD31-4B8C-83A1-F6EECF244321}">
                <p14:modId xmlns:p14="http://schemas.microsoft.com/office/powerpoint/2010/main" val="3952973094"/>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6588"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3846"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33847" name="Text Box 55"/>
          <p:cNvSpPr txBox="1">
            <a:spLocks noChangeArrowheads="1"/>
          </p:cNvSpPr>
          <p:nvPr/>
        </p:nvSpPr>
        <p:spPr bwMode="auto">
          <a:xfrm>
            <a:off x="683147" y="3174238"/>
            <a:ext cx="6349999" cy="2062103"/>
          </a:xfrm>
          <a:prstGeom prst="rect">
            <a:avLst/>
          </a:prstGeom>
          <a:solidFill>
            <a:schemeClr val="accent1">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Wie viel Prozent der SLK-Patienten weisen eine Schilddrüsenfunktionsstörung auf?</a:t>
            </a:r>
          </a:p>
          <a:p>
            <a:pPr eaLnBrk="1" hangingPunct="1">
              <a:spcBef>
                <a:spcPct val="0"/>
              </a:spcBef>
              <a:buClrTx/>
              <a:buSzTx/>
              <a:buFontTx/>
              <a:buNone/>
            </a:pPr>
            <a:r>
              <a:rPr lang="en-US" altLang="en-US" sz="1200" dirty="0">
                <a:solidFill>
                  <a:schemeClr val="bg1">
                    <a:lumMod val="75000"/>
                  </a:schemeClr>
                </a:solidFill>
              </a:rPr>
              <a:t>Das Hornhautbuch ist in dieser Hinsicht unklar. Im Text wird auf eine Studie verwiesen, die belegt, dass „90 % der SLK-Patienten an einer Schilddrüsenophthalmopathie litten“. Im anschließenden Abschnitt</a:t>
            </a:r>
            <a:r>
              <a:rPr lang="en-US" altLang="en-US" sz="1200" i="1" dirty="0">
                <a:solidFill>
                  <a:schemeClr val="bg1">
                    <a:lumMod val="75000"/>
                  </a:schemeClr>
                </a:solidFill>
              </a:rPr>
              <a:t> „Clinical Pearl“ </a:t>
            </a:r>
            <a:r>
              <a:rPr lang="en-US" altLang="en-US" sz="1200" dirty="0">
                <a:solidFill>
                  <a:schemeClr val="bg1">
                    <a:lumMod val="75000"/>
                  </a:schemeClr>
                </a:solidFill>
              </a:rPr>
              <a:t>heißt es jedoch: „Die Prävalenz einer Schilddrüsenfunktionsstörung bei Patienten mit SLK liegt zwischen 20 % und 65 %.“      Würde ich in der Prüfung dazu befragt, würde ich sinngemäß antworten, dass „ein erheblicher Anteil der SLK-Patienten gleichzeitig an einer Schilddrüsenerkrankung leidet“. Caveat emptor.</a:t>
            </a:r>
          </a:p>
        </p:txBody>
      </p:sp>
      <p:sp>
        <p:nvSpPr>
          <p:cNvPr id="338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5413A0A-0B36-4D5E-8B48-D399B2868045}" type="slidenum">
              <a:rPr lang="en-US" altLang="en-US" sz="1000"/>
              <a:t>77</a:t>
            </a:fld>
            <a:endParaRPr lang="en-US" altLang="en-US" sz="1000"/>
          </a:p>
        </p:txBody>
      </p:sp>
      <p:sp>
        <p:nvSpPr>
          <p:cNvPr id="2" name="TextBox 1">
            <a:extLst>
              <a:ext uri="{FF2B5EF4-FFF2-40B4-BE49-F238E27FC236}">
                <a16:creationId xmlns:a16="http://schemas.microsoft.com/office/drawing/2014/main" id="{BF8F7C36-5517-3898-DF4B-FDEE3F6C91FE}"/>
              </a:ext>
            </a:extLst>
          </p:cNvPr>
          <p:cNvSpPr txBox="1"/>
          <p:nvPr/>
        </p:nvSpPr>
        <p:spPr>
          <a:xfrm>
            <a:off x="674267" y="4038600"/>
            <a:ext cx="6412333" cy="523220"/>
          </a:xfrm>
          <a:prstGeom prst="rect">
            <a:avLst/>
          </a:prstGeom>
          <a:solidFill>
            <a:srgbClr val="CCCC00"/>
          </a:solidFill>
        </p:spPr>
        <p:txBody>
          <a:bodyPr wrap="square" lIns="25400" tIns="12700" rIns="25400" bIns="12700" rtlCol="0">
            <a:spAutoFit/>
          </a:bodyPr>
          <a:lstStyle/>
          <a:p>
            <a:r>
              <a:rPr lang="en-US" sz="1200" i="1" dirty="0">
                <a:solidFill>
                  <a:srgbClr val="0000FF"/>
                </a:solidFill>
              </a:rPr>
              <a:t>Ist dieser Zusammenhang stark genug, um eine Abklärung von SLK-Patienten auf </a:t>
            </a:r>
            <a:r>
              <a:rPr lang="en-US" sz="1200" i="1" dirty="0" err="1">
                <a:solidFill>
                  <a:srgbClr val="0000FF"/>
                </a:solidFill>
              </a:rPr>
              <a:t>Schilddrüsenerkrankungen</a:t>
            </a:r>
            <a:r>
              <a:rPr lang="en-US" sz="1200" i="1" dirty="0">
                <a:solidFill>
                  <a:srgbClr val="0000FF"/>
                </a:solidFill>
              </a:rPr>
              <a:t> zu rechtfertigen?</a:t>
            </a:r>
          </a:p>
          <a:p>
            <a:r>
              <a:rPr lang="en-US" sz="1200" dirty="0">
                <a:solidFill>
                  <a:srgbClr val="CCCC00"/>
                </a:solidFill>
              </a:rPr>
              <a:t>Ja – bei allen SLK-Patienten sollten  TSH  ,  FT-</a:t>
            </a:r>
            <a:r>
              <a:rPr lang="en-US" sz="1200" baseline="-25000" dirty="0">
                <a:solidFill>
                  <a:srgbClr val="CCCC00"/>
                </a:solidFill>
              </a:rPr>
              <a:t>4</a:t>
            </a:r>
            <a:r>
              <a:rPr lang="en-US" sz="1200" dirty="0">
                <a:solidFill>
                  <a:srgbClr val="CCCC00"/>
                </a:solidFill>
              </a:rPr>
              <a:t>  und  Schilddrüsenantikörper  untersucht werden</a:t>
            </a:r>
          </a:p>
        </p:txBody>
      </p:sp>
    </p:spTree>
    <p:extLst>
      <p:ext uri="{BB962C8B-B14F-4D97-AF65-F5344CB8AC3E}">
        <p14:creationId xmlns:p14="http://schemas.microsoft.com/office/powerpoint/2010/main" val="27524792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Group 2"/>
          <p:cNvGraphicFramePr>
            <a:graphicFrameLocks noGrp="1"/>
          </p:cNvGraphicFramePr>
          <p:nvPr>
            <p:extLst>
              <p:ext uri="{D42A27DB-BD31-4B8C-83A1-F6EECF244321}">
                <p14:modId xmlns:p14="http://schemas.microsoft.com/office/powerpoint/2010/main" val="3425507666"/>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6588"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3846"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33847" name="Text Box 55"/>
          <p:cNvSpPr txBox="1">
            <a:spLocks noChangeArrowheads="1"/>
          </p:cNvSpPr>
          <p:nvPr/>
        </p:nvSpPr>
        <p:spPr bwMode="auto">
          <a:xfrm>
            <a:off x="683147" y="3174238"/>
            <a:ext cx="6349999" cy="2062103"/>
          </a:xfrm>
          <a:prstGeom prst="rect">
            <a:avLst/>
          </a:prstGeom>
          <a:solidFill>
            <a:schemeClr val="accent1">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Wie viel Prozent der SLK-Patienten weisen eine Schilddrüsenfunktionsstörung auf?</a:t>
            </a:r>
          </a:p>
          <a:p>
            <a:pPr eaLnBrk="1" hangingPunct="1">
              <a:spcBef>
                <a:spcPct val="0"/>
              </a:spcBef>
              <a:buClrTx/>
              <a:buSzTx/>
              <a:buFontTx/>
              <a:buNone/>
            </a:pPr>
            <a:r>
              <a:rPr lang="en-US" altLang="en-US" sz="1200" dirty="0">
                <a:solidFill>
                  <a:schemeClr val="bg1">
                    <a:lumMod val="75000"/>
                  </a:schemeClr>
                </a:solidFill>
              </a:rPr>
              <a:t>Das Hornhautbuch ist in dieser Hinsicht unklar. Im Text wird auf eine Studie verwiesen, die belegt, dass „90 % der SLK-Patienten an einer Schilddrüsenophthalmopathie litten“. Im anschließenden Abschnitt</a:t>
            </a:r>
            <a:r>
              <a:rPr lang="en-US" altLang="en-US" sz="1200" i="1" dirty="0">
                <a:solidFill>
                  <a:schemeClr val="bg1">
                    <a:lumMod val="75000"/>
                  </a:schemeClr>
                </a:solidFill>
              </a:rPr>
              <a:t> „Clinical Pearl“ </a:t>
            </a:r>
            <a:r>
              <a:rPr lang="en-US" altLang="en-US" sz="1200" dirty="0">
                <a:solidFill>
                  <a:schemeClr val="bg1">
                    <a:lumMod val="75000"/>
                  </a:schemeClr>
                </a:solidFill>
              </a:rPr>
              <a:t>heißt es jedoch: „Die Prävalenz einer Schilddrüsenfunktionsstörung bei Patienten mit SLK liegt zwischen 20 % und 65 %.“      Würde ich in der Prüfung dazu befragt, würde ich sinngemäß antworten, dass „ein erheblicher Anteil der SLK-Patienten gleichzeitig an einer Schilddrüsenerkrankung leidet“. Caveat emptor.</a:t>
            </a:r>
          </a:p>
        </p:txBody>
      </p:sp>
      <p:sp>
        <p:nvSpPr>
          <p:cNvPr id="338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5413A0A-0B36-4D5E-8B48-D399B2868045}" type="slidenum">
              <a:rPr lang="en-US" altLang="en-US" sz="1000"/>
              <a:t>78</a:t>
            </a:fld>
            <a:endParaRPr lang="en-US" altLang="en-US" sz="1000"/>
          </a:p>
        </p:txBody>
      </p:sp>
      <p:sp>
        <p:nvSpPr>
          <p:cNvPr id="2" name="TextBox 1">
            <a:extLst>
              <a:ext uri="{FF2B5EF4-FFF2-40B4-BE49-F238E27FC236}">
                <a16:creationId xmlns:a16="http://schemas.microsoft.com/office/drawing/2014/main" id="{BF8F7C36-5517-3898-DF4B-FDEE3F6C91FE}"/>
              </a:ext>
            </a:extLst>
          </p:cNvPr>
          <p:cNvSpPr txBox="1"/>
          <p:nvPr/>
        </p:nvSpPr>
        <p:spPr>
          <a:xfrm>
            <a:off x="674267" y="4038600"/>
            <a:ext cx="6412333" cy="523220"/>
          </a:xfrm>
          <a:prstGeom prst="rect">
            <a:avLst/>
          </a:prstGeom>
          <a:solidFill>
            <a:schemeClr val="accent1"/>
          </a:solidFill>
        </p:spPr>
        <p:txBody>
          <a:bodyPr wrap="square" lIns="25400" tIns="12700" rIns="25400" bIns="12700" rtlCol="0">
            <a:spAutoFit/>
          </a:bodyPr>
          <a:lstStyle/>
          <a:p>
            <a:r>
              <a:rPr lang="en-US" sz="1200" i="1" dirty="0">
                <a:solidFill>
                  <a:srgbClr val="0000FF"/>
                </a:solidFill>
              </a:rPr>
              <a:t>Ist dieser Zusammenhang stark genug, um eine Abklärung von SLK-Patienten auf </a:t>
            </a:r>
            <a:r>
              <a:rPr lang="en-US" sz="1200" i="1" dirty="0" err="1">
                <a:solidFill>
                  <a:srgbClr val="0000FF"/>
                </a:solidFill>
              </a:rPr>
              <a:t>Schilddrüsenerkrankungen</a:t>
            </a:r>
            <a:r>
              <a:rPr lang="en-US" sz="1200" i="1" dirty="0">
                <a:solidFill>
                  <a:srgbClr val="0000FF"/>
                </a:solidFill>
              </a:rPr>
              <a:t> zu rechtfertigen?</a:t>
            </a:r>
          </a:p>
          <a:p>
            <a:r>
              <a:rPr lang="en-US" sz="1200" dirty="0">
                <a:solidFill>
                  <a:srgbClr val="0000FF"/>
                </a:solidFill>
              </a:rPr>
              <a:t>Ja – bei allen SLK-Patienten sollten  TSH  ,  FT-</a:t>
            </a:r>
            <a:r>
              <a:rPr lang="en-US" sz="1200" baseline="-25000" dirty="0">
                <a:solidFill>
                  <a:srgbClr val="0000FF"/>
                </a:solidFill>
              </a:rPr>
              <a:t>4</a:t>
            </a:r>
            <a:r>
              <a:rPr lang="en-US" sz="1200" dirty="0">
                <a:solidFill>
                  <a:srgbClr val="0000FF"/>
                </a:solidFill>
              </a:rPr>
              <a:t>  und  Schilddrüsenantikörper  untersucht werden</a:t>
            </a:r>
          </a:p>
        </p:txBody>
      </p:sp>
      <p:sp>
        <p:nvSpPr>
          <p:cNvPr id="3" name="Rectangle 2">
            <a:extLst>
              <a:ext uri="{FF2B5EF4-FFF2-40B4-BE49-F238E27FC236}">
                <a16:creationId xmlns:a16="http://schemas.microsoft.com/office/drawing/2014/main" id="{BD033C7F-8D3A-1C1C-7193-DBC8677660DB}"/>
              </a:ext>
            </a:extLst>
          </p:cNvPr>
          <p:cNvSpPr/>
          <p:nvPr/>
        </p:nvSpPr>
        <p:spPr>
          <a:xfrm>
            <a:off x="3119429" y="4430069"/>
            <a:ext cx="457200" cy="283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im Labor</a:t>
            </a:r>
          </a:p>
        </p:txBody>
      </p:sp>
      <p:sp>
        <p:nvSpPr>
          <p:cNvPr id="4" name="Rectangle 3">
            <a:extLst>
              <a:ext uri="{FF2B5EF4-FFF2-40B4-BE49-F238E27FC236}">
                <a16:creationId xmlns:a16="http://schemas.microsoft.com/office/drawing/2014/main" id="{B8BD661D-74F1-4744-B15F-06B244A04FEB}"/>
              </a:ext>
            </a:extLst>
          </p:cNvPr>
          <p:cNvSpPr/>
          <p:nvPr/>
        </p:nvSpPr>
        <p:spPr>
          <a:xfrm>
            <a:off x="3683890" y="4389283"/>
            <a:ext cx="352591" cy="324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lab</a:t>
            </a:r>
            <a:endParaRPr lang="en-US" sz="500" dirty="0">
              <a:solidFill>
                <a:schemeClr val="tx1"/>
              </a:solidFill>
            </a:endParaRPr>
          </a:p>
        </p:txBody>
      </p:sp>
      <p:sp>
        <p:nvSpPr>
          <p:cNvPr id="5" name="Rectangle 4">
            <a:extLst>
              <a:ext uri="{FF2B5EF4-FFF2-40B4-BE49-F238E27FC236}">
                <a16:creationId xmlns:a16="http://schemas.microsoft.com/office/drawing/2014/main" id="{5FFC09F6-B2A0-D029-0E76-2F37DEFD5B77}"/>
              </a:ext>
            </a:extLst>
          </p:cNvPr>
          <p:cNvSpPr/>
          <p:nvPr/>
        </p:nvSpPr>
        <p:spPr>
          <a:xfrm>
            <a:off x="4472735" y="4413984"/>
            <a:ext cx="1470865" cy="263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Lab (zwei Wörter)</a:t>
            </a:r>
          </a:p>
        </p:txBody>
      </p:sp>
    </p:spTree>
    <p:extLst>
      <p:ext uri="{BB962C8B-B14F-4D97-AF65-F5344CB8AC3E}">
        <p14:creationId xmlns:p14="http://schemas.microsoft.com/office/powerpoint/2010/main" val="23494283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Group 2"/>
          <p:cNvGraphicFramePr>
            <a:graphicFrameLocks noGrp="1"/>
          </p:cNvGraphicFramePr>
          <p:nvPr>
            <p:extLst>
              <p:ext uri="{D42A27DB-BD31-4B8C-83A1-F6EECF244321}">
                <p14:modId xmlns:p14="http://schemas.microsoft.com/office/powerpoint/2010/main" val="1216798851"/>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6588" name="Group 28"/>
          <p:cNvGraphicFramePr>
            <a:graphicFrameLocks noGrp="1"/>
          </p:cNvGraphicFramePr>
          <p:nvPr>
            <p:extLst>
              <p:ext uri="{D42A27DB-BD31-4B8C-83A1-F6EECF244321}">
                <p14:modId xmlns:p14="http://schemas.microsoft.com/office/powerpoint/2010/main" val="4181021279"/>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3846"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33847" name="Text Box 55"/>
          <p:cNvSpPr txBox="1">
            <a:spLocks noChangeArrowheads="1"/>
          </p:cNvSpPr>
          <p:nvPr/>
        </p:nvSpPr>
        <p:spPr bwMode="auto">
          <a:xfrm>
            <a:off x="683147" y="3174238"/>
            <a:ext cx="6349999" cy="2062103"/>
          </a:xfrm>
          <a:prstGeom prst="rect">
            <a:avLst/>
          </a:prstGeom>
          <a:solidFill>
            <a:schemeClr val="accent1">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Wie viel Prozent der SLK-Patienten weisen eine Schilddrüsenfunktionsstörung auf?</a:t>
            </a:r>
          </a:p>
          <a:p>
            <a:pPr eaLnBrk="1" hangingPunct="1">
              <a:spcBef>
                <a:spcPct val="0"/>
              </a:spcBef>
              <a:buClrTx/>
              <a:buSzTx/>
              <a:buFontTx/>
              <a:buNone/>
            </a:pPr>
            <a:r>
              <a:rPr lang="en-US" altLang="en-US" sz="1200" dirty="0">
                <a:solidFill>
                  <a:schemeClr val="bg1">
                    <a:lumMod val="75000"/>
                  </a:schemeClr>
                </a:solidFill>
              </a:rPr>
              <a:t>Das Hornhautbuch ist in dieser Hinsicht unklar. Im Text wird auf eine Studie verwiesen, die belegt, dass „90 % der SLK-Patienten an einer Schilddrüsenophthalmopathie litten“. Im anschließenden Abschnitt</a:t>
            </a:r>
            <a:r>
              <a:rPr lang="en-US" altLang="en-US" sz="1200" i="1" dirty="0">
                <a:solidFill>
                  <a:schemeClr val="bg1">
                    <a:lumMod val="75000"/>
                  </a:schemeClr>
                </a:solidFill>
              </a:rPr>
              <a:t> „Clinical Pearl“ </a:t>
            </a:r>
            <a:r>
              <a:rPr lang="en-US" altLang="en-US" sz="1200" dirty="0">
                <a:solidFill>
                  <a:schemeClr val="bg1">
                    <a:lumMod val="75000"/>
                  </a:schemeClr>
                </a:solidFill>
              </a:rPr>
              <a:t>heißt es jedoch: „Die Prävalenz einer Schilddrüsenfunktionsstörung bei Patienten mit SLK liegt zwischen 20 % und 65 %.“      Würde ich in der Prüfung dazu befragt, würde ich sinngemäß antworten, dass „ein erheblicher Anteil der SLK-Patienten gleichzeitig an einer Schilddrüsenerkrankung leidet“. Caveat emptor.</a:t>
            </a:r>
          </a:p>
        </p:txBody>
      </p:sp>
      <p:sp>
        <p:nvSpPr>
          <p:cNvPr id="338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5413A0A-0B36-4D5E-8B48-D399B2868045}" type="slidenum">
              <a:rPr lang="en-US" altLang="en-US" sz="1000"/>
              <a:t>79</a:t>
            </a:fld>
            <a:endParaRPr lang="en-US" altLang="en-US" sz="1000"/>
          </a:p>
        </p:txBody>
      </p:sp>
      <p:sp>
        <p:nvSpPr>
          <p:cNvPr id="2" name="TextBox 1">
            <a:extLst>
              <a:ext uri="{FF2B5EF4-FFF2-40B4-BE49-F238E27FC236}">
                <a16:creationId xmlns:a16="http://schemas.microsoft.com/office/drawing/2014/main" id="{BF8F7C36-5517-3898-DF4B-FDEE3F6C91FE}"/>
              </a:ext>
            </a:extLst>
          </p:cNvPr>
          <p:cNvSpPr txBox="1"/>
          <p:nvPr/>
        </p:nvSpPr>
        <p:spPr>
          <a:xfrm>
            <a:off x="674267" y="4038600"/>
            <a:ext cx="6412333" cy="523220"/>
          </a:xfrm>
          <a:prstGeom prst="rect">
            <a:avLst/>
          </a:prstGeom>
          <a:solidFill>
            <a:schemeClr val="accent1"/>
          </a:solidFill>
        </p:spPr>
        <p:txBody>
          <a:bodyPr wrap="square" lIns="25400" tIns="12700" rIns="25400" bIns="12700" rtlCol="0">
            <a:spAutoFit/>
          </a:bodyPr>
          <a:lstStyle/>
          <a:p>
            <a:r>
              <a:rPr lang="en-US" sz="1200" i="1" dirty="0">
                <a:solidFill>
                  <a:srgbClr val="0000FF"/>
                </a:solidFill>
              </a:rPr>
              <a:t>Ist dieser Zusammenhang stark genug, um eine Abklärung von SLK-Patienten auf </a:t>
            </a:r>
            <a:r>
              <a:rPr lang="en-US" sz="1200" i="1" dirty="0" err="1">
                <a:solidFill>
                  <a:srgbClr val="0000FF"/>
                </a:solidFill>
              </a:rPr>
              <a:t>Schilddrüsenerkrankungen</a:t>
            </a:r>
            <a:r>
              <a:rPr lang="en-US" sz="1200" i="1" dirty="0">
                <a:solidFill>
                  <a:srgbClr val="0000FF"/>
                </a:solidFill>
              </a:rPr>
              <a:t> zu rechtfertigen?</a:t>
            </a:r>
          </a:p>
          <a:p>
            <a:r>
              <a:rPr lang="en-US" sz="1200" dirty="0">
                <a:solidFill>
                  <a:srgbClr val="0000FF"/>
                </a:solidFill>
              </a:rPr>
              <a:t>Ja – bei allen SLK-Patienten sollten  TSH  ,  FT-</a:t>
            </a:r>
            <a:r>
              <a:rPr lang="en-US" sz="1200" baseline="-25000" dirty="0">
                <a:solidFill>
                  <a:srgbClr val="0000FF"/>
                </a:solidFill>
              </a:rPr>
              <a:t>4</a:t>
            </a:r>
            <a:r>
              <a:rPr lang="en-US" sz="1200" dirty="0">
                <a:solidFill>
                  <a:srgbClr val="0000FF"/>
                </a:solidFill>
              </a:rPr>
              <a:t>  und  Schilddrüsenantikörper  untersucht werden</a:t>
            </a:r>
          </a:p>
        </p:txBody>
      </p:sp>
    </p:spTree>
    <p:extLst>
      <p:ext uri="{BB962C8B-B14F-4D97-AF65-F5344CB8AC3E}">
        <p14:creationId xmlns:p14="http://schemas.microsoft.com/office/powerpoint/2010/main" val="494058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438400" y="228600"/>
            <a:ext cx="4184650" cy="366713"/>
          </a:xfrm>
          <a:prstGeom prst="rect">
            <a:avLst/>
          </a:prstGeom>
          <a:solidFill>
            <a:srgbClr val="D8D8EC"/>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rgbClr val="0000FF"/>
                </a:solidFill>
              </a:rPr>
              <a:t>Superiore limbische Keratokonjunktivitis</a:t>
            </a:r>
          </a:p>
        </p:txBody>
      </p:sp>
      <p:sp>
        <p:nvSpPr>
          <p:cNvPr id="412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A7A42FF-2861-4A0E-9E35-62BE4EBB12B2}" type="slidenum">
              <a:rPr lang="en-US" altLang="en-US" sz="1000"/>
              <a:t>8</a:t>
            </a:fld>
            <a:endParaRPr lang="en-US" altLang="en-US" sz="1000"/>
          </a:p>
        </p:txBody>
      </p:sp>
      <p:sp>
        <p:nvSpPr>
          <p:cNvPr id="2" name="TextBox 1">
            <a:extLst>
              <a:ext uri="{FF2B5EF4-FFF2-40B4-BE49-F238E27FC236}">
                <a16:creationId xmlns:a16="http://schemas.microsoft.com/office/drawing/2014/main" id="{8ECF59D7-88B7-4B03-8B11-D699F5000521}"/>
              </a:ext>
            </a:extLst>
          </p:cNvPr>
          <p:cNvSpPr txBox="1"/>
          <p:nvPr/>
        </p:nvSpPr>
        <p:spPr>
          <a:xfrm>
            <a:off x="6386159" y="410647"/>
            <a:ext cx="293670" cy="369332"/>
          </a:xfrm>
          <a:prstGeom prst="rect">
            <a:avLst/>
          </a:prstGeom>
          <a:noFill/>
        </p:spPr>
        <p:txBody>
          <a:bodyPr wrap="square" lIns="25400" tIns="12700" rIns="25400" bIns="12700" rtlCol="0">
            <a:spAutoFit/>
          </a:bodyPr>
          <a:lstStyle/>
          <a:p>
            <a:r>
              <a:rPr lang="en-US" sz="1200" dirty="0"/>
              <a:t>^</a:t>
            </a:r>
          </a:p>
        </p:txBody>
      </p:sp>
      <p:sp>
        <p:nvSpPr>
          <p:cNvPr id="3" name="TextBox 2">
            <a:extLst>
              <a:ext uri="{FF2B5EF4-FFF2-40B4-BE49-F238E27FC236}">
                <a16:creationId xmlns:a16="http://schemas.microsoft.com/office/drawing/2014/main" id="{F1746C71-9591-442C-9BF5-5483ED17D6A3}"/>
              </a:ext>
            </a:extLst>
          </p:cNvPr>
          <p:cNvSpPr txBox="1"/>
          <p:nvPr/>
        </p:nvSpPr>
        <p:spPr>
          <a:xfrm>
            <a:off x="5712897" y="608565"/>
            <a:ext cx="1640193" cy="369332"/>
          </a:xfrm>
          <a:prstGeom prst="rect">
            <a:avLst/>
          </a:prstGeom>
          <a:solidFill>
            <a:srgbClr val="D8D8EC"/>
          </a:solidFill>
        </p:spPr>
        <p:txBody>
          <a:bodyPr wrap="square" lIns="25400" tIns="12700" rIns="25400" bIns="12700" rtlCol="0">
            <a:spAutoFit/>
          </a:bodyPr>
          <a:lstStyle/>
          <a:p>
            <a:pPr algn="ctr"/>
            <a:r>
              <a:rPr lang="en-US" sz="1200" b="1" dirty="0">
                <a:solidFill>
                  <a:srgbClr val="0000FF"/>
                </a:solidFill>
                <a:latin typeface="Segoe Script" panose="020B0504020000000003" pitchFamily="34" charset="0"/>
              </a:rPr>
              <a:t>von Theodore</a:t>
            </a:r>
          </a:p>
        </p:txBody>
      </p:sp>
      <p:sp>
        <p:nvSpPr>
          <p:cNvPr id="4" name="TextBox 3">
            <a:extLst>
              <a:ext uri="{FF2B5EF4-FFF2-40B4-BE49-F238E27FC236}">
                <a16:creationId xmlns:a16="http://schemas.microsoft.com/office/drawing/2014/main" id="{AE4B9037-15AF-4610-87DA-AECE54797D80}"/>
              </a:ext>
            </a:extLst>
          </p:cNvPr>
          <p:cNvSpPr txBox="1"/>
          <p:nvPr/>
        </p:nvSpPr>
        <p:spPr>
          <a:xfrm>
            <a:off x="806516" y="1179128"/>
            <a:ext cx="6553200" cy="2703304"/>
          </a:xfrm>
          <a:prstGeom prst="rect">
            <a:avLst/>
          </a:prstGeom>
          <a:noFill/>
        </p:spPr>
        <p:txBody>
          <a:bodyPr wrap="square" lIns="25400" tIns="12700" rIns="25400" bIns="12700" rtlCol="0">
            <a:spAutoFit/>
          </a:bodyPr>
          <a:lstStyle/>
          <a:p>
            <a:r>
              <a:rPr lang="en-US" sz="1200" i="1" dirty="0">
                <a:solidFill>
                  <a:srgbClr val="0000FF"/>
                </a:solidFill>
              </a:rPr>
              <a:t>Wie lautet die „vollständige Bezeichnung“ von SLK?</a:t>
            </a:r>
          </a:p>
          <a:p>
            <a:r>
              <a:rPr lang="de-DE" sz="1200" dirty="0">
                <a:solidFill>
                  <a:srgbClr val="0000FF"/>
                </a:solidFill>
              </a:rPr>
              <a:t>Superiore limbische Keratokonjunktivitis nach Theodore. Ich erwähne dies für den Fall, dass falls Sie diesen Begriff einmal sehen, dann auch wissen, dass es sich immer noch um SLK handelt</a:t>
            </a:r>
            <a:r>
              <a:rPr lang="en-US" sz="1200" dirty="0">
                <a:solidFill>
                  <a:srgbClr val="0000FF"/>
                </a:solidFill>
              </a:rPr>
              <a:t>.</a:t>
            </a:r>
          </a:p>
          <a:p>
            <a:endParaRPr lang="en-US" dirty="0">
              <a:solidFill>
                <a:srgbClr val="0000FF"/>
              </a:solidFill>
            </a:endParaRPr>
          </a:p>
          <a:p>
            <a:r>
              <a:rPr lang="en-US" sz="1200" i="1" dirty="0">
                <a:solidFill>
                  <a:srgbClr val="0000FF"/>
                </a:solidFill>
              </a:rPr>
              <a:t>Kurz gesagt, was ist SLK?</a:t>
            </a:r>
          </a:p>
          <a:p>
            <a:r>
              <a:rPr lang="en-US" sz="1200" dirty="0">
                <a:solidFill>
                  <a:srgbClr val="0000FF"/>
                </a:solidFill>
              </a:rPr>
              <a:t>Eine chronische/rezidivierende Entzündung der oberen Limbusregion der Hornhaut und </a:t>
            </a:r>
            <a:r>
              <a:rPr lang="en-US" sz="1200" dirty="0" err="1">
                <a:solidFill>
                  <a:srgbClr val="0000FF"/>
                </a:solidFill>
              </a:rPr>
              <a:t>der</a:t>
            </a:r>
            <a:r>
              <a:rPr lang="en-US" sz="1200" dirty="0">
                <a:solidFill>
                  <a:srgbClr val="0000FF"/>
                </a:solidFill>
              </a:rPr>
              <a:t> angrenzenden </a:t>
            </a:r>
            <a:r>
              <a:rPr lang="en-US" sz="1200" dirty="0" err="1">
                <a:solidFill>
                  <a:srgbClr val="0000FF"/>
                </a:solidFill>
              </a:rPr>
              <a:t>Bindehaut</a:t>
            </a:r>
            <a:endParaRPr lang="en-US" dirty="0">
              <a:solidFill>
                <a:srgbClr val="0000FF"/>
              </a:solidFill>
            </a:endParaRPr>
          </a:p>
          <a:p>
            <a:endParaRPr lang="en-US" dirty="0">
              <a:solidFill>
                <a:srgbClr val="0000FF"/>
              </a:solidFill>
            </a:endParaRPr>
          </a:p>
          <a:p>
            <a:r>
              <a:rPr lang="en-US" sz="1200" i="1" dirty="0">
                <a:solidFill>
                  <a:srgbClr val="0000FF"/>
                </a:solidFill>
              </a:rPr>
              <a:t>Über welche Beschwerden klagen SLK-Patienten?</a:t>
            </a:r>
          </a:p>
          <a:p>
            <a:r>
              <a:rPr lang="en-US" sz="1200" dirty="0">
                <a:solidFill>
                  <a:srgbClr val="0000FF"/>
                </a:solidFill>
              </a:rPr>
              <a:t>DES-ähnliche Beschwerden: Fremdkörpergefühl; Brennen</a:t>
            </a:r>
          </a:p>
          <a:p>
            <a:endParaRPr lang="en-US" i="1" dirty="0">
              <a:solidFill>
                <a:srgbClr val="0000FF"/>
              </a:solidFill>
            </a:endParaRPr>
          </a:p>
          <a:p>
            <a:r>
              <a:rPr lang="en-US" sz="1200" i="1" dirty="0">
                <a:solidFill>
                  <a:srgbClr val="0000FF"/>
                </a:solidFill>
              </a:rPr>
              <a:t>Klagen sie über Sehverlust?</a:t>
            </a:r>
          </a:p>
          <a:p>
            <a:r>
              <a:rPr lang="en-US" sz="1200" dirty="0">
                <a:solidFill>
                  <a:srgbClr val="0000FF"/>
                </a:solidFill>
              </a:rPr>
              <a:t>In der Regel nicht</a:t>
            </a:r>
          </a:p>
        </p:txBody>
      </p:sp>
    </p:spTree>
    <p:extLst>
      <p:ext uri="{BB962C8B-B14F-4D97-AF65-F5344CB8AC3E}">
        <p14:creationId xmlns:p14="http://schemas.microsoft.com/office/powerpoint/2010/main" val="7223244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Group 2"/>
          <p:cNvGraphicFramePr>
            <a:graphicFrameLocks noGrp="1"/>
          </p:cNvGraphicFramePr>
          <p:nvPr>
            <p:extLst>
              <p:ext uri="{D42A27DB-BD31-4B8C-83A1-F6EECF244321}">
                <p14:modId xmlns:p14="http://schemas.microsoft.com/office/powerpoint/2010/main" val="1619638985"/>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5894"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358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3BC1471-E62B-4CB3-A100-EA6107086CC8}" type="slidenum">
              <a:rPr lang="en-US" altLang="en-US" sz="1000"/>
              <a:t>80</a:t>
            </a:fld>
            <a:endParaRPr lang="en-US" altLang="en-US" sz="1000"/>
          </a:p>
        </p:txBody>
      </p:sp>
      <p:sp>
        <p:nvSpPr>
          <p:cNvPr id="35896" name="TextBox 5"/>
          <p:cNvSpPr txBox="1">
            <a:spLocks noChangeArrowheads="1"/>
          </p:cNvSpPr>
          <p:nvPr/>
        </p:nvSpPr>
        <p:spPr bwMode="auto">
          <a:xfrm>
            <a:off x="3467100" y="5809486"/>
            <a:ext cx="2455862" cy="21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(Eine </a:t>
            </a:r>
            <a:r>
              <a:rPr lang="en-US" altLang="en-US" sz="1200" i="1" dirty="0" err="1"/>
              <a:t>weitere</a:t>
            </a:r>
            <a:r>
              <a:rPr lang="en-US" altLang="en-US" sz="1200" i="1" dirty="0"/>
              <a:t> </a:t>
            </a:r>
            <a:r>
              <a:rPr lang="en-US" altLang="en-US" sz="1200" i="1" dirty="0" err="1"/>
              <a:t>Drüsenerkrankung</a:t>
            </a:r>
            <a:r>
              <a:rPr lang="en-US" altLang="en-US" sz="1200" i="1" dirty="0"/>
              <a:t>)</a:t>
            </a:r>
          </a:p>
        </p:txBody>
      </p:sp>
      <p:graphicFrame>
        <p:nvGraphicFramePr>
          <p:cNvPr id="7" name="Group 81">
            <a:extLst>
              <a:ext uri="{FF2B5EF4-FFF2-40B4-BE49-F238E27FC236}">
                <a16:creationId xmlns:a16="http://schemas.microsoft.com/office/drawing/2014/main" id="{683A5F44-A521-4D0D-AC0F-138B429B87EF}"/>
              </a:ext>
            </a:extLst>
          </p:cNvPr>
          <p:cNvGraphicFramePr>
            <a:graphicFrameLocks noGrp="1"/>
          </p:cNvGraphicFramePr>
          <p:nvPr>
            <p:extLst>
              <p:ext uri="{D42A27DB-BD31-4B8C-83A1-F6EECF244321}">
                <p14:modId xmlns:p14="http://schemas.microsoft.com/office/powerpoint/2010/main" val="202255048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Befund Nr. 1 </a:t>
                      </a:r>
                      <a:r>
                        <a:rPr kumimoji="0" lang="en-US" sz="1200" b="0" i="1" u="none" strike="noStrike" cap="none" normalizeH="0" baseline="0" dirty="0" err="1">
                          <a:ln>
                            <a:noFill/>
                          </a:ln>
                          <a:solidFill>
                            <a:schemeClr val="tx1"/>
                          </a:solidFill>
                          <a:effectLst/>
                          <a:latin typeface="Arial" charset="0"/>
                        </a:rPr>
                        <a:t>am</a:t>
                      </a:r>
                      <a:r>
                        <a:rPr kumimoji="0" lang="en-US" sz="1200" b="0" i="1" u="none" strike="noStrike" cap="none" normalizeH="0" baseline="0" dirty="0">
                          <a:ln>
                            <a:noFill/>
                          </a:ln>
                          <a:solidFill>
                            <a:schemeClr val="tx1"/>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6" name="Group 2"/>
          <p:cNvGraphicFramePr>
            <a:graphicFrameLocks noGrp="1"/>
          </p:cNvGraphicFramePr>
          <p:nvPr>
            <p:extLst>
              <p:ext uri="{D42A27DB-BD31-4B8C-83A1-F6EECF244321}">
                <p14:modId xmlns:p14="http://schemas.microsoft.com/office/powerpoint/2010/main" val="620177366"/>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6918"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3691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89C298B-F569-4168-8521-484C8E74B00F}" type="slidenum">
              <a:rPr lang="en-US" altLang="en-US" sz="1000"/>
              <a:t>81</a:t>
            </a:fld>
            <a:endParaRPr lang="en-US" altLang="en-US" sz="1000"/>
          </a:p>
        </p:txBody>
      </p:sp>
      <p:sp>
        <p:nvSpPr>
          <p:cNvPr id="36920" name="TextBox 1"/>
          <p:cNvSpPr txBox="1">
            <a:spLocks noChangeArrowheads="1"/>
          </p:cNvSpPr>
          <p:nvPr/>
        </p:nvSpPr>
        <p:spPr bwMode="auto">
          <a:xfrm>
            <a:off x="5943600" y="5791200"/>
            <a:ext cx="238289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(ATS = Tränenflüssigkeitsmangel)</a:t>
            </a:r>
          </a:p>
        </p:txBody>
      </p:sp>
      <p:graphicFrame>
        <p:nvGraphicFramePr>
          <p:cNvPr id="7" name="Group 81">
            <a:extLst>
              <a:ext uri="{FF2B5EF4-FFF2-40B4-BE49-F238E27FC236}">
                <a16:creationId xmlns:a16="http://schemas.microsoft.com/office/drawing/2014/main" id="{7121774E-538A-456A-B999-6073D5799281}"/>
              </a:ext>
            </a:extLst>
          </p:cNvPr>
          <p:cNvGraphicFramePr>
            <a:graphicFrameLocks noGrp="1"/>
          </p:cNvGraphicFramePr>
          <p:nvPr>
            <p:extLst>
              <p:ext uri="{D42A27DB-BD31-4B8C-83A1-F6EECF244321}">
                <p14:modId xmlns:p14="http://schemas.microsoft.com/office/powerpoint/2010/main" val="3706594640"/>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Befund Nr. 1 </a:t>
                      </a:r>
                      <a:r>
                        <a:rPr kumimoji="0" lang="en-US" sz="1200" b="0" i="1" u="none" strike="noStrike" cap="none" normalizeH="0" baseline="0" dirty="0" err="1">
                          <a:ln>
                            <a:noFill/>
                          </a:ln>
                          <a:solidFill>
                            <a:schemeClr val="tx1"/>
                          </a:solidFill>
                          <a:effectLst/>
                          <a:latin typeface="Arial" charset="0"/>
                        </a:rPr>
                        <a:t>am</a:t>
                      </a:r>
                      <a:r>
                        <a:rPr kumimoji="0" lang="en-US" sz="1200" b="0" i="1" u="none" strike="noStrike" cap="none" normalizeH="0" baseline="0" dirty="0">
                          <a:ln>
                            <a:noFill/>
                          </a:ln>
                          <a:solidFill>
                            <a:schemeClr val="tx1"/>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err="1">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Group 2"/>
          <p:cNvGraphicFramePr>
            <a:graphicFrameLocks noGrp="1"/>
          </p:cNvGraphicFramePr>
          <p:nvPr>
            <p:extLst>
              <p:ext uri="{D42A27DB-BD31-4B8C-83A1-F6EECF244321}">
                <p14:modId xmlns:p14="http://schemas.microsoft.com/office/powerpoint/2010/main" val="2479269521"/>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B2B2B2"/>
                          </a:solidFill>
                          <a:effectLst/>
                          <a:latin typeface="Arial" charset="0"/>
                        </a:rPr>
                        <a:t>Beidseitig</a:t>
                      </a:r>
                      <a:r>
                        <a:rPr kumimoji="0" lang="en-US" sz="1200" b="0" i="0" u="none" strike="noStrike" cap="none" normalizeH="0" baseline="0" dirty="0">
                          <a:ln>
                            <a:noFill/>
                          </a:ln>
                          <a:solidFill>
                            <a:srgbClr val="B2B2B2"/>
                          </a:solidFill>
                          <a:effectLst/>
                          <a:latin typeface="Arial" charset="0"/>
                        </a:rPr>
                        <a:t> &gt;&gt; </a:t>
                      </a:r>
                      <a:r>
                        <a:rPr kumimoji="0" lang="en-US" sz="1200" b="0" i="0" u="none" strike="noStrike" cap="none" normalizeH="0" baseline="0" dirty="0" err="1">
                          <a:ln>
                            <a:noFill/>
                          </a:ln>
                          <a:solidFill>
                            <a:srgbClr val="B2B2B2"/>
                          </a:solidFill>
                          <a:effectLst/>
                          <a:latin typeface="Arial" charset="0"/>
                        </a:rPr>
                        <a:t>einseitig</a:t>
                      </a:r>
                      <a:endParaRPr kumimoji="0" lang="en-US" sz="1200" b="0" i="0" u="none" strike="noStrike" cap="none" normalizeH="0" baseline="0" dirty="0">
                        <a:ln>
                          <a:noFill/>
                        </a:ln>
                        <a:solidFill>
                          <a:srgbClr val="B2B2B2"/>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err="1">
                          <a:ln>
                            <a:noFill/>
                          </a:ln>
                          <a:solidFill>
                            <a:srgbClr val="0000FF"/>
                          </a:solidFill>
                          <a:effectLst/>
                          <a:latin typeface="Arial" charset="0"/>
                        </a:rPr>
                        <a:t>Schilddrüsenfunktionsstörung</a:t>
                      </a:r>
                      <a:endParaRPr kumimoji="0" lang="en-US" sz="1200" b="1"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9660" name="Group 28"/>
          <p:cNvGraphicFramePr>
            <a:graphicFrameLocks noGrp="1"/>
          </p:cNvGraphicFramePr>
          <p:nvPr>
            <p:extLst>
              <p:ext uri="{D42A27DB-BD31-4B8C-83A1-F6EECF244321}">
                <p14:modId xmlns:p14="http://schemas.microsoft.com/office/powerpoint/2010/main" val="4048743390"/>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39990"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3999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7055217-B91B-4C8A-92EC-065E1A6D6959}" type="slidenum">
              <a:rPr lang="en-US" altLang="en-US" sz="1000"/>
              <a:t>82</a:t>
            </a:fld>
            <a:endParaRPr lang="en-US" altLang="en-US" sz="1000"/>
          </a:p>
        </p:txBody>
      </p:sp>
      <p:sp>
        <p:nvSpPr>
          <p:cNvPr id="39992" name="Text Box 55"/>
          <p:cNvSpPr txBox="1">
            <a:spLocks noChangeArrowheads="1"/>
          </p:cNvSpPr>
          <p:nvPr/>
        </p:nvSpPr>
        <p:spPr bwMode="auto">
          <a:xfrm>
            <a:off x="669925" y="3886200"/>
            <a:ext cx="7570788" cy="904875"/>
          </a:xfrm>
          <a:prstGeom prst="rect">
            <a:avLst/>
          </a:prstGeom>
          <a:solidFill>
            <a:srgbClr val="FF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110000"/>
              </a:lnSpc>
              <a:spcBef>
                <a:spcPct val="0"/>
              </a:spcBef>
              <a:buClrTx/>
              <a:buSzTx/>
              <a:buFontTx/>
              <a:buNone/>
            </a:pPr>
            <a:r>
              <a:rPr lang="en-US" altLang="en-US" sz="1200" i="1" dirty="0">
                <a:solidFill>
                  <a:srgbClr val="0000FF"/>
                </a:solidFill>
              </a:rPr>
              <a:t>Beachten Sie, wie Schilddrüsenfunktionsstörungen und ATS mit der mechanischen Theorie der SLK zusammenpassen:</a:t>
            </a:r>
            <a:endParaRPr lang="en-US" altLang="en-US" sz="1600" i="1" dirty="0">
              <a:solidFill>
                <a:srgbClr val="FF99FF"/>
              </a:solidFill>
            </a:endParaRPr>
          </a:p>
          <a:p>
            <a:pPr eaLnBrk="1" hangingPunct="1">
              <a:lnSpc>
                <a:spcPct val="110000"/>
              </a:lnSpc>
              <a:spcBef>
                <a:spcPct val="0"/>
              </a:spcBef>
              <a:buClrTx/>
              <a:buSzTx/>
              <a:buFontTx/>
              <a:buNone/>
            </a:pPr>
            <a:r>
              <a:rPr lang="en-US" altLang="en-US" sz="1200" b="1" dirty="0">
                <a:solidFill>
                  <a:srgbClr val="FF99FF"/>
                </a:solidFill>
              </a:rPr>
              <a:t>--Schilddrüsenfunktionsstörung</a:t>
            </a:r>
            <a:r>
              <a:rPr lang="en-US" altLang="en-US" sz="1200" dirty="0">
                <a:solidFill>
                  <a:srgbClr val="FF99FF"/>
                </a:solidFill>
                <a:sym typeface="Wingdings" panose="05000000000000000000" pitchFamily="2" charset="2"/>
              </a:rPr>
              <a:t>  Exophthalmus  enge Anlagerung  </a:t>
            </a:r>
            <a:r>
              <a:rPr lang="en-US" altLang="en-US" sz="1200" b="1" dirty="0">
                <a:solidFill>
                  <a:srgbClr val="FF99FF"/>
                </a:solidFill>
                <a:sym typeface="Wingdings" panose="05000000000000000000" pitchFamily="2" charset="2"/>
              </a:rPr>
              <a:t>erhöhter Kontakt</a:t>
            </a:r>
          </a:p>
          <a:p>
            <a:pPr eaLnBrk="1" hangingPunct="1">
              <a:lnSpc>
                <a:spcPct val="110000"/>
              </a:lnSpc>
              <a:spcBef>
                <a:spcPct val="0"/>
              </a:spcBef>
              <a:buClrTx/>
              <a:buSzTx/>
              <a:buFontTx/>
              <a:buNone/>
            </a:pPr>
            <a:r>
              <a:rPr lang="en-US" altLang="en-US" sz="1200" dirty="0">
                <a:solidFill>
                  <a:srgbClr val="FF99FF"/>
                </a:solidFill>
                <a:sym typeface="Wingdings" panose="05000000000000000000" pitchFamily="2" charset="2"/>
              </a:rPr>
              <a:t>--ATS  trockene Augen  erhöhte Reibung  </a:t>
            </a:r>
            <a:r>
              <a:rPr lang="en-US" altLang="en-US" sz="1200" b="1" dirty="0">
                <a:solidFill>
                  <a:srgbClr val="FF99FF"/>
                </a:solidFill>
                <a:sym typeface="Wingdings" panose="05000000000000000000" pitchFamily="2" charset="2"/>
              </a:rPr>
              <a:t>verstärktes Reiben</a:t>
            </a:r>
            <a:endParaRPr lang="en-US" altLang="en-US" sz="1600" b="1" dirty="0">
              <a:solidFill>
                <a:srgbClr val="FF99FF"/>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Group 2"/>
          <p:cNvGraphicFramePr>
            <a:graphicFrameLocks noGrp="1"/>
          </p:cNvGraphicFramePr>
          <p:nvPr>
            <p:extLst>
              <p:ext uri="{D42A27DB-BD31-4B8C-83A1-F6EECF244321}">
                <p14:modId xmlns:p14="http://schemas.microsoft.com/office/powerpoint/2010/main" val="2748905297"/>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7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7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9660" name="Group 28"/>
          <p:cNvGraphicFramePr>
            <a:graphicFrameLocks noGrp="1"/>
          </p:cNvGraphicFramePr>
          <p:nvPr>
            <p:extLst>
              <p:ext uri="{D42A27DB-BD31-4B8C-83A1-F6EECF244321}">
                <p14:modId xmlns:p14="http://schemas.microsoft.com/office/powerpoint/2010/main" val="2065969341"/>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B2B2B2"/>
                          </a:solidFill>
                          <a:effectLst/>
                          <a:latin typeface="Arial" charset="0"/>
                        </a:rPr>
                        <a:t>Filamente</a:t>
                      </a:r>
                      <a:r>
                        <a:rPr kumimoji="0" lang="en-US" sz="1200" b="0" i="0" u="none" strike="noStrike" cap="none" normalizeH="0" baseline="0" dirty="0">
                          <a:ln>
                            <a:noFill/>
                          </a:ln>
                          <a:solidFill>
                            <a:srgbClr val="B2B2B2"/>
                          </a:solidFill>
                          <a:effectLst/>
                          <a:latin typeface="Arial" charset="0"/>
                        </a:rPr>
                        <a:t> </a:t>
                      </a:r>
                      <a:r>
                        <a:rPr kumimoji="0" lang="en-US" sz="1200" b="0" i="0" u="none" strike="noStrike" cap="none" normalizeH="0" baseline="0" dirty="0" err="1">
                          <a:ln>
                            <a:noFill/>
                          </a:ln>
                          <a:solidFill>
                            <a:srgbClr val="B2B2B2"/>
                          </a:solidFill>
                          <a:effectLst/>
                          <a:latin typeface="Arial" charset="0"/>
                        </a:rPr>
                        <a:t>im</a:t>
                      </a:r>
                      <a:r>
                        <a:rPr kumimoji="0" lang="en-US" sz="1200" b="0" i="0" u="none" strike="noStrike" cap="none" normalizeH="0" baseline="0" dirty="0">
                          <a:ln>
                            <a:noFill/>
                          </a:ln>
                          <a:solidFill>
                            <a:srgbClr val="B2B2B2"/>
                          </a:solidFill>
                          <a:effectLst/>
                          <a:latin typeface="Arial" charset="0"/>
                        </a:rPr>
                        <a:t> </a:t>
                      </a:r>
                      <a:r>
                        <a:rPr kumimoji="0" lang="en-US" sz="1200" b="0" i="0" u="none" strike="noStrike" cap="none" normalizeH="0" baseline="0" dirty="0" err="1">
                          <a:ln>
                            <a:noFill/>
                          </a:ln>
                          <a:solidFill>
                            <a:srgbClr val="B2B2B2"/>
                          </a:solidFill>
                          <a:effectLst/>
                          <a:latin typeface="Arial" charset="0"/>
                        </a:rPr>
                        <a:t>oberen</a:t>
                      </a:r>
                      <a:r>
                        <a:rPr kumimoji="0" lang="en-US" sz="1200" b="0" i="0" u="none" strike="noStrike" cap="none" normalizeH="0" baseline="0" dirty="0">
                          <a:ln>
                            <a:noFill/>
                          </a:ln>
                          <a:solidFill>
                            <a:srgbClr val="B2B2B2"/>
                          </a:solidFill>
                          <a:effectLst/>
                          <a:latin typeface="Arial" charset="0"/>
                        </a:rPr>
                        <a:t> </a:t>
                      </a:r>
                      <a:r>
                        <a:rPr kumimoji="0" lang="en-US" sz="1200" b="0" i="0" u="none" strike="noStrike" cap="none" normalizeH="0" baseline="0" dirty="0" err="1">
                          <a:ln>
                            <a:noFill/>
                          </a:ln>
                          <a:solidFill>
                            <a:srgbClr val="B2B2B2"/>
                          </a:solidFill>
                          <a:effectLst/>
                          <a:latin typeface="Arial" charset="0"/>
                        </a:rPr>
                        <a:t>Bereich</a:t>
                      </a:r>
                      <a:endParaRPr kumimoji="0" lang="en-US" sz="1200" b="0" i="0" u="none" strike="noStrike" cap="none" normalizeH="0" baseline="0" dirty="0">
                        <a:ln>
                          <a:noFill/>
                        </a:ln>
                        <a:solidFill>
                          <a:srgbClr val="B2B2B2"/>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41014"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41015" name="Text Box 55"/>
          <p:cNvSpPr txBox="1">
            <a:spLocks noChangeArrowheads="1"/>
          </p:cNvSpPr>
          <p:nvPr/>
        </p:nvSpPr>
        <p:spPr bwMode="auto">
          <a:xfrm>
            <a:off x="669925" y="3886200"/>
            <a:ext cx="7570788" cy="904875"/>
          </a:xfrm>
          <a:prstGeom prst="rect">
            <a:avLst/>
          </a:prstGeom>
          <a:solidFill>
            <a:srgbClr val="FF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110000"/>
              </a:lnSpc>
              <a:spcBef>
                <a:spcPct val="0"/>
              </a:spcBef>
              <a:buClrTx/>
              <a:buSzTx/>
              <a:buFontTx/>
              <a:buNone/>
            </a:pPr>
            <a:r>
              <a:rPr lang="en-US" altLang="en-US" sz="1200" i="1" dirty="0">
                <a:solidFill>
                  <a:srgbClr val="0000FF"/>
                </a:solidFill>
              </a:rPr>
              <a:t>Beachten Sie, wie Schilddrüsenfunktionsstörungen und ATS mit der mechanischen Theorie der SLK zusammenpassen:</a:t>
            </a:r>
          </a:p>
          <a:p>
            <a:pPr eaLnBrk="1" hangingPunct="1">
              <a:lnSpc>
                <a:spcPct val="110000"/>
              </a:lnSpc>
              <a:spcBef>
                <a:spcPct val="0"/>
              </a:spcBef>
              <a:buClrTx/>
              <a:buSzTx/>
              <a:buFontTx/>
              <a:buNone/>
            </a:pPr>
            <a:r>
              <a:rPr lang="en-US" altLang="en-US" sz="1200" b="1" dirty="0"/>
              <a:t>--Schilddrüsenfunktionsstörung</a:t>
            </a:r>
            <a:r>
              <a:rPr lang="en-US" altLang="en-US" sz="1200" dirty="0">
                <a:solidFill>
                  <a:srgbClr val="0000FF"/>
                </a:solidFill>
                <a:sym typeface="Wingdings" panose="05000000000000000000" pitchFamily="2" charset="2"/>
              </a:rPr>
              <a:t>  Exophthalmus  enge Anlagerung  </a:t>
            </a:r>
            <a:r>
              <a:rPr lang="en-US" altLang="en-US" sz="1200" b="1" dirty="0">
                <a:sym typeface="Wingdings" panose="05000000000000000000" pitchFamily="2" charset="2"/>
              </a:rPr>
              <a:t>erhöhter Kontakt</a:t>
            </a:r>
          </a:p>
          <a:p>
            <a:pPr eaLnBrk="1" hangingPunct="1">
              <a:lnSpc>
                <a:spcPct val="110000"/>
              </a:lnSpc>
              <a:spcBef>
                <a:spcPct val="0"/>
              </a:spcBef>
              <a:buClrTx/>
              <a:buSzTx/>
              <a:buFontTx/>
              <a:buNone/>
            </a:pPr>
            <a:r>
              <a:rPr lang="en-US" altLang="en-US" sz="1200" dirty="0">
                <a:solidFill>
                  <a:srgbClr val="FF99FF"/>
                </a:solidFill>
                <a:sym typeface="Wingdings" panose="05000000000000000000" pitchFamily="2" charset="2"/>
              </a:rPr>
              <a:t>--ATS  trockene Augen  erhöhte Reibung  </a:t>
            </a:r>
            <a:r>
              <a:rPr lang="en-US" altLang="en-US" sz="1200" b="1" dirty="0">
                <a:solidFill>
                  <a:srgbClr val="FF99FF"/>
                </a:solidFill>
                <a:sym typeface="Wingdings" panose="05000000000000000000" pitchFamily="2" charset="2"/>
              </a:rPr>
              <a:t>verstärktes Reiben</a:t>
            </a:r>
            <a:endParaRPr lang="en-US" altLang="en-US" sz="1600" b="1" dirty="0">
              <a:solidFill>
                <a:srgbClr val="FF99FF"/>
              </a:solidFill>
            </a:endParaRPr>
          </a:p>
        </p:txBody>
      </p:sp>
      <p:sp>
        <p:nvSpPr>
          <p:cNvPr id="41016" name="Rectangle 56"/>
          <p:cNvSpPr>
            <a:spLocks noChangeArrowheads="1"/>
          </p:cNvSpPr>
          <p:nvPr/>
        </p:nvSpPr>
        <p:spPr bwMode="auto">
          <a:xfrm>
            <a:off x="3200401" y="4338637"/>
            <a:ext cx="1066799"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t>ein Wort</a:t>
            </a:r>
          </a:p>
        </p:txBody>
      </p:sp>
      <p:sp>
        <p:nvSpPr>
          <p:cNvPr id="41017" name="Rectangle 57"/>
          <p:cNvSpPr>
            <a:spLocks noChangeArrowheads="1"/>
          </p:cNvSpPr>
          <p:nvPr/>
        </p:nvSpPr>
        <p:spPr bwMode="auto">
          <a:xfrm>
            <a:off x="4384142" y="4338637"/>
            <a:ext cx="1254658"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a:t>zwei Wörter</a:t>
            </a:r>
          </a:p>
        </p:txBody>
      </p:sp>
      <p:sp>
        <p:nvSpPr>
          <p:cNvPr id="4101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53D4579-A6FF-4043-A7F8-BF50202D8B08}" type="slidenum">
              <a:rPr lang="en-US" altLang="en-US" sz="1000"/>
              <a:t>83</a:t>
            </a:fld>
            <a:endParaRPr lang="en-US" altLang="en-US" sz="100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Group 2"/>
          <p:cNvGraphicFramePr>
            <a:graphicFrameLocks noGrp="1"/>
          </p:cNvGraphicFramePr>
          <p:nvPr>
            <p:extLst>
              <p:ext uri="{D42A27DB-BD31-4B8C-83A1-F6EECF244321}">
                <p14:modId xmlns:p14="http://schemas.microsoft.com/office/powerpoint/2010/main" val="2662935495"/>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7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7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9660" name="Group 28"/>
          <p:cNvGraphicFramePr>
            <a:graphicFrameLocks noGrp="1"/>
          </p:cNvGraphicFramePr>
          <p:nvPr>
            <p:extLst>
              <p:ext uri="{D42A27DB-BD31-4B8C-83A1-F6EECF244321}">
                <p14:modId xmlns:p14="http://schemas.microsoft.com/office/powerpoint/2010/main" val="744687120"/>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B2B2B2"/>
                          </a:solidFill>
                          <a:effectLst/>
                          <a:latin typeface="Arial" charset="0"/>
                        </a:rPr>
                        <a:t>Filamente</a:t>
                      </a:r>
                      <a:r>
                        <a:rPr kumimoji="0" lang="en-US" sz="1200" b="0" i="0" u="none" strike="noStrike" cap="none" normalizeH="0" baseline="0" dirty="0">
                          <a:ln>
                            <a:noFill/>
                          </a:ln>
                          <a:solidFill>
                            <a:srgbClr val="B2B2B2"/>
                          </a:solidFill>
                          <a:effectLst/>
                          <a:latin typeface="Arial" charset="0"/>
                        </a:rPr>
                        <a:t> </a:t>
                      </a:r>
                      <a:r>
                        <a:rPr kumimoji="0" lang="en-US" sz="1200" b="0" i="0" u="none" strike="noStrike" cap="none" normalizeH="0" baseline="0" dirty="0" err="1">
                          <a:ln>
                            <a:noFill/>
                          </a:ln>
                          <a:solidFill>
                            <a:srgbClr val="B2B2B2"/>
                          </a:solidFill>
                          <a:effectLst/>
                          <a:latin typeface="Arial" charset="0"/>
                        </a:rPr>
                        <a:t>im</a:t>
                      </a:r>
                      <a:r>
                        <a:rPr kumimoji="0" lang="en-US" sz="1200" b="0" i="0" u="none" strike="noStrike" cap="none" normalizeH="0" baseline="0" dirty="0">
                          <a:ln>
                            <a:noFill/>
                          </a:ln>
                          <a:solidFill>
                            <a:srgbClr val="B2B2B2"/>
                          </a:solidFill>
                          <a:effectLst/>
                          <a:latin typeface="Arial" charset="0"/>
                        </a:rPr>
                        <a:t> </a:t>
                      </a:r>
                      <a:r>
                        <a:rPr kumimoji="0" lang="en-US" sz="1200" b="0" i="0" u="none" strike="noStrike" cap="none" normalizeH="0" baseline="0" dirty="0" err="1">
                          <a:ln>
                            <a:noFill/>
                          </a:ln>
                          <a:solidFill>
                            <a:srgbClr val="B2B2B2"/>
                          </a:solidFill>
                          <a:effectLst/>
                          <a:latin typeface="Arial" charset="0"/>
                        </a:rPr>
                        <a:t>oberen</a:t>
                      </a:r>
                      <a:r>
                        <a:rPr kumimoji="0" lang="en-US" sz="1200" b="0" i="0" u="none" strike="noStrike" cap="none" normalizeH="0" baseline="0" dirty="0">
                          <a:ln>
                            <a:noFill/>
                          </a:ln>
                          <a:solidFill>
                            <a:srgbClr val="B2B2B2"/>
                          </a:solidFill>
                          <a:effectLst/>
                          <a:latin typeface="Arial" charset="0"/>
                        </a:rPr>
                        <a:t> </a:t>
                      </a:r>
                      <a:r>
                        <a:rPr kumimoji="0" lang="en-US" sz="1200" b="0" i="0" u="none" strike="noStrike" cap="none" normalizeH="0" baseline="0" dirty="0" err="1">
                          <a:ln>
                            <a:noFill/>
                          </a:ln>
                          <a:solidFill>
                            <a:srgbClr val="B2B2B2"/>
                          </a:solidFill>
                          <a:effectLst/>
                          <a:latin typeface="Arial" charset="0"/>
                        </a:rPr>
                        <a:t>Bereich</a:t>
                      </a:r>
                      <a:endParaRPr kumimoji="0" lang="en-US" sz="1200" b="0" i="0" u="none" strike="noStrike" cap="none" normalizeH="0" baseline="0" dirty="0">
                        <a:ln>
                          <a:noFill/>
                        </a:ln>
                        <a:solidFill>
                          <a:srgbClr val="B2B2B2"/>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42038"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42039" name="Text Box 55"/>
          <p:cNvSpPr txBox="1">
            <a:spLocks noChangeArrowheads="1"/>
          </p:cNvSpPr>
          <p:nvPr/>
        </p:nvSpPr>
        <p:spPr bwMode="auto">
          <a:xfrm>
            <a:off x="669925" y="3886200"/>
            <a:ext cx="7570788" cy="904875"/>
          </a:xfrm>
          <a:prstGeom prst="rect">
            <a:avLst/>
          </a:prstGeom>
          <a:solidFill>
            <a:srgbClr val="FF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110000"/>
              </a:lnSpc>
              <a:spcBef>
                <a:spcPct val="0"/>
              </a:spcBef>
              <a:buClrTx/>
              <a:buSzTx/>
              <a:buFontTx/>
              <a:buNone/>
            </a:pPr>
            <a:r>
              <a:rPr lang="en-US" altLang="en-US" sz="1200" i="1" dirty="0">
                <a:solidFill>
                  <a:srgbClr val="0000FF"/>
                </a:solidFill>
              </a:rPr>
              <a:t>Beachten Sie, wie Schilddrüsenfunktionsstörungen und ATS mit der mechanischen Theorie der SLK zusammenpassen:</a:t>
            </a:r>
          </a:p>
          <a:p>
            <a:pPr eaLnBrk="1" hangingPunct="1">
              <a:lnSpc>
                <a:spcPct val="110000"/>
              </a:lnSpc>
              <a:spcBef>
                <a:spcPct val="0"/>
              </a:spcBef>
              <a:buClrTx/>
              <a:buSzTx/>
              <a:buFontTx/>
              <a:buNone/>
            </a:pPr>
            <a:r>
              <a:rPr lang="en-US" altLang="en-US" sz="1200" b="1" dirty="0"/>
              <a:t>--Schilddrüsenfunktionsstörung</a:t>
            </a:r>
            <a:r>
              <a:rPr lang="en-US" altLang="en-US" sz="1200" dirty="0">
                <a:solidFill>
                  <a:srgbClr val="0000FF"/>
                </a:solidFill>
                <a:sym typeface="Wingdings" panose="05000000000000000000" pitchFamily="2" charset="2"/>
              </a:rPr>
              <a:t>  Exophthalmus  enge Anlagerung  </a:t>
            </a:r>
            <a:r>
              <a:rPr lang="en-US" altLang="en-US" sz="1200" b="1" dirty="0">
                <a:sym typeface="Wingdings" panose="05000000000000000000" pitchFamily="2" charset="2"/>
              </a:rPr>
              <a:t>erhöhter Kontakt</a:t>
            </a:r>
          </a:p>
          <a:p>
            <a:pPr eaLnBrk="1" hangingPunct="1">
              <a:lnSpc>
                <a:spcPct val="110000"/>
              </a:lnSpc>
              <a:spcBef>
                <a:spcPct val="0"/>
              </a:spcBef>
              <a:buClrTx/>
              <a:buSzTx/>
              <a:buFontTx/>
              <a:buNone/>
            </a:pPr>
            <a:r>
              <a:rPr lang="en-US" altLang="en-US" sz="1200" dirty="0">
                <a:solidFill>
                  <a:srgbClr val="FF99FF"/>
                </a:solidFill>
                <a:sym typeface="Wingdings" panose="05000000000000000000" pitchFamily="2" charset="2"/>
              </a:rPr>
              <a:t>--ATS  trockene Augen  erhöhte Reibung  </a:t>
            </a:r>
            <a:r>
              <a:rPr lang="en-US" altLang="en-US" sz="1200" b="1" dirty="0">
                <a:solidFill>
                  <a:srgbClr val="FF99FF"/>
                </a:solidFill>
                <a:sym typeface="Wingdings" panose="05000000000000000000" pitchFamily="2" charset="2"/>
              </a:rPr>
              <a:t>verstärktes Reiben</a:t>
            </a:r>
            <a:endParaRPr lang="en-US" altLang="en-US" sz="1600" b="1" dirty="0">
              <a:solidFill>
                <a:srgbClr val="FF99FF"/>
              </a:solidFill>
            </a:endParaRPr>
          </a:p>
        </p:txBody>
      </p:sp>
      <p:sp>
        <p:nvSpPr>
          <p:cNvPr id="42040"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F2202DF-A177-4086-AF0A-878885AD9935}" type="slidenum">
              <a:rPr lang="en-US" altLang="en-US" sz="1000"/>
              <a:t>84</a:t>
            </a:fld>
            <a:endParaRPr lang="en-US" altLang="en-US" sz="10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Group 2"/>
          <p:cNvGraphicFramePr>
            <a:graphicFrameLocks noGrp="1"/>
          </p:cNvGraphicFramePr>
          <p:nvPr>
            <p:extLst>
              <p:ext uri="{D42A27DB-BD31-4B8C-83A1-F6EECF244321}">
                <p14:modId xmlns:p14="http://schemas.microsoft.com/office/powerpoint/2010/main" val="1133460700"/>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69660" name="Group 28"/>
          <p:cNvGraphicFramePr>
            <a:graphicFrameLocks noGrp="1"/>
          </p:cNvGraphicFramePr>
          <p:nvPr>
            <p:extLst>
              <p:ext uri="{D42A27DB-BD31-4B8C-83A1-F6EECF244321}">
                <p14:modId xmlns:p14="http://schemas.microsoft.com/office/powerpoint/2010/main" val="157395575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4306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43063" name="Text Box 55"/>
          <p:cNvSpPr txBox="1">
            <a:spLocks noChangeArrowheads="1"/>
          </p:cNvSpPr>
          <p:nvPr/>
        </p:nvSpPr>
        <p:spPr bwMode="auto">
          <a:xfrm>
            <a:off x="669925" y="3886200"/>
            <a:ext cx="7570788" cy="904875"/>
          </a:xfrm>
          <a:prstGeom prst="rect">
            <a:avLst/>
          </a:prstGeom>
          <a:solidFill>
            <a:srgbClr val="FF99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110000"/>
              </a:lnSpc>
              <a:spcBef>
                <a:spcPct val="0"/>
              </a:spcBef>
              <a:buClrTx/>
              <a:buSzTx/>
              <a:buFontTx/>
              <a:buNone/>
            </a:pPr>
            <a:r>
              <a:rPr lang="en-US" altLang="en-US" sz="1200" i="1" dirty="0">
                <a:solidFill>
                  <a:srgbClr val="0000FF"/>
                </a:solidFill>
              </a:rPr>
              <a:t>Beachten Sie, wie Schilddrüsenfunktionsstörungen und ATS mit der mechanischen Theorie der SLK zusammenpassen:</a:t>
            </a:r>
          </a:p>
          <a:p>
            <a:pPr eaLnBrk="1" hangingPunct="1">
              <a:lnSpc>
                <a:spcPct val="110000"/>
              </a:lnSpc>
              <a:spcBef>
                <a:spcPct val="0"/>
              </a:spcBef>
              <a:buClrTx/>
              <a:buSzTx/>
              <a:buFontTx/>
              <a:buNone/>
            </a:pPr>
            <a:r>
              <a:rPr lang="en-US" altLang="en-US" sz="1200" b="1" dirty="0"/>
              <a:t>--Schilddrüsenfunktionsstörung</a:t>
            </a:r>
            <a:r>
              <a:rPr lang="en-US" altLang="en-US" sz="1200" dirty="0">
                <a:solidFill>
                  <a:srgbClr val="0000FF"/>
                </a:solidFill>
                <a:sym typeface="Wingdings" panose="05000000000000000000" pitchFamily="2" charset="2"/>
              </a:rPr>
              <a:t>  Exophthalmus  enge Anlagerung  </a:t>
            </a:r>
            <a:r>
              <a:rPr lang="en-US" altLang="en-US" sz="1200" b="1" dirty="0">
                <a:sym typeface="Wingdings" panose="05000000000000000000" pitchFamily="2" charset="2"/>
              </a:rPr>
              <a:t>erhöhter Kontakt</a:t>
            </a:r>
          </a:p>
          <a:p>
            <a:pPr eaLnBrk="1" hangingPunct="1">
              <a:lnSpc>
                <a:spcPct val="110000"/>
              </a:lnSpc>
              <a:spcBef>
                <a:spcPct val="0"/>
              </a:spcBef>
              <a:buClrTx/>
              <a:buSzTx/>
              <a:buFontTx/>
              <a:buNone/>
            </a:pPr>
            <a:r>
              <a:rPr lang="en-US" altLang="en-US" sz="1200" b="1" dirty="0">
                <a:sym typeface="Wingdings" panose="05000000000000000000" pitchFamily="2" charset="2"/>
              </a:rPr>
              <a:t>--ATS</a:t>
            </a:r>
            <a:r>
              <a:rPr lang="en-US" altLang="en-US" sz="1200" dirty="0">
                <a:solidFill>
                  <a:srgbClr val="0000FF"/>
                </a:solidFill>
                <a:sym typeface="Wingdings" panose="05000000000000000000" pitchFamily="2" charset="2"/>
              </a:rPr>
              <a:t>  trockene Augen  erhöhte Reibung  </a:t>
            </a:r>
            <a:r>
              <a:rPr lang="en-US" altLang="en-US" sz="1200" b="1" dirty="0">
                <a:sym typeface="Wingdings" panose="05000000000000000000" pitchFamily="2" charset="2"/>
              </a:rPr>
              <a:t>erhöhter Kontakt</a:t>
            </a:r>
            <a:endParaRPr lang="en-US" altLang="en-US" sz="1600" b="1" dirty="0"/>
          </a:p>
        </p:txBody>
      </p:sp>
      <p:sp>
        <p:nvSpPr>
          <p:cNvPr id="43064" name="Rectangle 58"/>
          <p:cNvSpPr>
            <a:spLocks noChangeArrowheads="1"/>
          </p:cNvSpPr>
          <p:nvPr/>
        </p:nvSpPr>
        <p:spPr bwMode="auto">
          <a:xfrm>
            <a:off x="2590800" y="4495800"/>
            <a:ext cx="12192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t>zwei Wörter</a:t>
            </a:r>
          </a:p>
        </p:txBody>
      </p:sp>
      <p:sp>
        <p:nvSpPr>
          <p:cNvPr id="43065" name="Rectangle 59"/>
          <p:cNvSpPr>
            <a:spLocks noChangeArrowheads="1"/>
          </p:cNvSpPr>
          <p:nvPr/>
        </p:nvSpPr>
        <p:spPr bwMode="auto">
          <a:xfrm>
            <a:off x="1295400" y="4495800"/>
            <a:ext cx="10668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err="1"/>
              <a:t>zwei</a:t>
            </a:r>
            <a:r>
              <a:rPr lang="en-US" altLang="en-US" sz="1200" dirty="0"/>
              <a:t> </a:t>
            </a:r>
            <a:r>
              <a:rPr lang="en-US" altLang="en-US" sz="1200" dirty="0" err="1"/>
              <a:t>Wörter</a:t>
            </a:r>
            <a:endParaRPr lang="en-US" altLang="en-US" sz="1200" dirty="0"/>
          </a:p>
        </p:txBody>
      </p:sp>
      <p:sp>
        <p:nvSpPr>
          <p:cNvPr id="430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A9C3874-1040-4964-8A27-D8A5AD4432F7}" type="slidenum">
              <a:rPr lang="en-US" altLang="en-US" sz="1000"/>
              <a:t>85</a:t>
            </a:fld>
            <a:endParaRPr lang="en-US" altLang="en-US" sz="100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8" name="Group 2"/>
          <p:cNvGraphicFramePr>
            <a:graphicFrameLocks noGrp="1"/>
          </p:cNvGraphicFramePr>
          <p:nvPr>
            <p:extLst>
              <p:ext uri="{D42A27DB-BD31-4B8C-83A1-F6EECF244321}">
                <p14:modId xmlns:p14="http://schemas.microsoft.com/office/powerpoint/2010/main" val="513809278"/>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1" u="none" strike="noStrike" cap="none" normalizeH="0" baseline="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rgbClr val="0000FF"/>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70684" name="Group 28"/>
          <p:cNvGraphicFramePr>
            <a:graphicFrameLocks noGrp="1"/>
          </p:cNvGraphicFramePr>
          <p:nvPr>
            <p:extLst>
              <p:ext uri="{D42A27DB-BD31-4B8C-83A1-F6EECF244321}">
                <p14:modId xmlns:p14="http://schemas.microsoft.com/office/powerpoint/2010/main" val="3225144677"/>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Nr. 1 am Bulbus</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2</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der bulbären Konjunktiva Nr. 3</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Rose-Bengal-Färbung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B2B2B2"/>
                          </a:solidFill>
                          <a:effectLst/>
                          <a:latin typeface="Arial" charset="0"/>
                        </a:rPr>
                        <a:t>Befund an der </a:t>
                      </a:r>
                      <a:r>
                        <a:rPr kumimoji="0" lang="de-DE" sz="1200" b="0" i="1" u="none" strike="noStrike" cap="none" normalizeH="0" baseline="0" dirty="0" err="1">
                          <a:ln>
                            <a:noFill/>
                          </a:ln>
                          <a:solidFill>
                            <a:srgbClr val="B2B2B2"/>
                          </a:solidFill>
                          <a:effectLst/>
                          <a:latin typeface="Arial" charset="0"/>
                        </a:rPr>
                        <a:t>tarsalen</a:t>
                      </a:r>
                      <a:r>
                        <a:rPr kumimoji="0" lang="de-DE" sz="1200" b="0" i="1" u="none" strike="noStrike" cap="none" normalizeH="0" baseline="0" dirty="0">
                          <a:ln>
                            <a:noFill/>
                          </a:ln>
                          <a:solidFill>
                            <a:srgbClr val="B2B2B2"/>
                          </a:solidFill>
                          <a:effectLst/>
                          <a:latin typeface="Arial" charset="0"/>
                        </a:rPr>
                        <a:t> Konjunktiva</a:t>
                      </a:r>
                      <a:endParaRPr kumimoji="0" lang="en-US" sz="1200" b="0" i="1"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B2B2B2"/>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B2B2B2"/>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B2B2B2"/>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44086"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44087" name="Text Box 55"/>
          <p:cNvSpPr txBox="1">
            <a:spLocks noChangeArrowheads="1"/>
          </p:cNvSpPr>
          <p:nvPr/>
        </p:nvSpPr>
        <p:spPr bwMode="auto">
          <a:xfrm>
            <a:off x="669925" y="3886200"/>
            <a:ext cx="7570788" cy="904875"/>
          </a:xfrm>
          <a:prstGeom prst="rect">
            <a:avLst/>
          </a:prstGeom>
          <a:solidFill>
            <a:srgbClr val="FF99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110000"/>
              </a:lnSpc>
              <a:spcBef>
                <a:spcPct val="0"/>
              </a:spcBef>
              <a:buClrTx/>
              <a:buSzTx/>
              <a:buFontTx/>
              <a:buNone/>
            </a:pPr>
            <a:r>
              <a:rPr lang="en-US" altLang="en-US" sz="1200" i="1" dirty="0">
                <a:solidFill>
                  <a:srgbClr val="0000FF"/>
                </a:solidFill>
              </a:rPr>
              <a:t>Beachten Sie, wie Schilddrüsenfunktionsstörungen und ATS mit der mechanischen Theorie der SLK zusammenpassen:</a:t>
            </a:r>
          </a:p>
          <a:p>
            <a:pPr eaLnBrk="1" hangingPunct="1">
              <a:lnSpc>
                <a:spcPct val="110000"/>
              </a:lnSpc>
              <a:spcBef>
                <a:spcPct val="0"/>
              </a:spcBef>
              <a:buClrTx/>
              <a:buSzTx/>
              <a:buFontTx/>
              <a:buNone/>
            </a:pPr>
            <a:r>
              <a:rPr lang="en-US" altLang="en-US" sz="1200" b="1" dirty="0"/>
              <a:t>--Schilddrüsenfunktionsstörung</a:t>
            </a:r>
            <a:r>
              <a:rPr lang="en-US" altLang="en-US" sz="1200" dirty="0">
                <a:solidFill>
                  <a:srgbClr val="0000FF"/>
                </a:solidFill>
                <a:sym typeface="Wingdings" panose="05000000000000000000" pitchFamily="2" charset="2"/>
              </a:rPr>
              <a:t>  Exophthalmus  enge Anlagerung  </a:t>
            </a:r>
            <a:r>
              <a:rPr lang="en-US" altLang="en-US" sz="1200" b="1" dirty="0">
                <a:sym typeface="Wingdings" panose="05000000000000000000" pitchFamily="2" charset="2"/>
              </a:rPr>
              <a:t>erhöhter Kontakt</a:t>
            </a:r>
          </a:p>
          <a:p>
            <a:pPr eaLnBrk="1" hangingPunct="1">
              <a:lnSpc>
                <a:spcPct val="110000"/>
              </a:lnSpc>
              <a:spcBef>
                <a:spcPct val="0"/>
              </a:spcBef>
              <a:buClrTx/>
              <a:buSzTx/>
              <a:buFontTx/>
              <a:buNone/>
            </a:pPr>
            <a:r>
              <a:rPr lang="en-US" altLang="en-US" sz="1200" b="1" dirty="0">
                <a:sym typeface="Wingdings" panose="05000000000000000000" pitchFamily="2" charset="2"/>
              </a:rPr>
              <a:t>--ATS</a:t>
            </a:r>
            <a:r>
              <a:rPr lang="en-US" altLang="en-US" sz="1200" dirty="0">
                <a:solidFill>
                  <a:srgbClr val="0000FF"/>
                </a:solidFill>
                <a:sym typeface="Wingdings" panose="05000000000000000000" pitchFamily="2" charset="2"/>
              </a:rPr>
              <a:t>  trockene Augen  erhöhte Reibung  </a:t>
            </a:r>
            <a:r>
              <a:rPr lang="en-US" altLang="en-US" sz="1200" b="1" dirty="0">
                <a:sym typeface="Wingdings" panose="05000000000000000000" pitchFamily="2" charset="2"/>
              </a:rPr>
              <a:t>erhöhter Kontakt</a:t>
            </a:r>
            <a:endParaRPr lang="en-US" altLang="en-US" sz="1600" b="1" dirty="0"/>
          </a:p>
        </p:txBody>
      </p:sp>
      <p:sp>
        <p:nvSpPr>
          <p:cNvPr id="4408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93C104D-409A-45DA-9515-F52CF31CFCC4}" type="slidenum">
              <a:rPr lang="en-US" altLang="en-US" sz="1000"/>
              <a:t>86</a:t>
            </a:fld>
            <a:endParaRPr lang="en-US" altLang="en-US" sz="100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370" name="Group 2"/>
          <p:cNvGraphicFramePr>
            <a:graphicFrameLocks noGrp="1"/>
          </p:cNvGraphicFramePr>
          <p:nvPr>
            <p:extLst>
              <p:ext uri="{D42A27DB-BD31-4B8C-83A1-F6EECF244321}">
                <p14:modId xmlns:p14="http://schemas.microsoft.com/office/powerpoint/2010/main" val="452792632"/>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45110"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4511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6443660-4F95-4149-A329-FC662685482B}" type="slidenum">
              <a:rPr lang="en-US" altLang="en-US" sz="1000"/>
              <a:t>87</a:t>
            </a:fld>
            <a:endParaRPr lang="en-US" altLang="en-US" sz="1000"/>
          </a:p>
        </p:txBody>
      </p:sp>
      <p:sp>
        <p:nvSpPr>
          <p:cNvPr id="45112" name="TextBox 1"/>
          <p:cNvSpPr txBox="1">
            <a:spLocks noChangeArrowheads="1"/>
          </p:cNvSpPr>
          <p:nvPr/>
        </p:nvSpPr>
        <p:spPr bwMode="auto">
          <a:xfrm>
            <a:off x="4076700" y="6248400"/>
            <a:ext cx="1714500" cy="21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(Wie </a:t>
            </a:r>
            <a:r>
              <a:rPr lang="en-US" altLang="en-US" sz="1200" i="1" dirty="0" err="1"/>
              <a:t>schwerwiegend</a:t>
            </a:r>
            <a:r>
              <a:rPr lang="en-US" altLang="en-US" sz="1200" i="1" dirty="0"/>
              <a:t>?)</a:t>
            </a:r>
          </a:p>
        </p:txBody>
      </p:sp>
      <p:graphicFrame>
        <p:nvGraphicFramePr>
          <p:cNvPr id="7" name="Group 81">
            <a:extLst>
              <a:ext uri="{FF2B5EF4-FFF2-40B4-BE49-F238E27FC236}">
                <a16:creationId xmlns:a16="http://schemas.microsoft.com/office/drawing/2014/main" id="{F4926795-B406-45F0-86DD-2BB906B5E5A6}"/>
              </a:ext>
            </a:extLst>
          </p:cNvPr>
          <p:cNvGraphicFramePr>
            <a:graphicFrameLocks noGrp="1"/>
          </p:cNvGraphicFramePr>
          <p:nvPr>
            <p:extLst>
              <p:ext uri="{D42A27DB-BD31-4B8C-83A1-F6EECF244321}">
                <p14:modId xmlns:p14="http://schemas.microsoft.com/office/powerpoint/2010/main" val="2022550484"/>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Befund Nr. 1 </a:t>
                      </a:r>
                      <a:r>
                        <a:rPr kumimoji="0" lang="en-US" sz="1200" b="0" i="1" u="none" strike="noStrike" cap="none" normalizeH="0" baseline="0" dirty="0" err="1">
                          <a:ln>
                            <a:noFill/>
                          </a:ln>
                          <a:solidFill>
                            <a:schemeClr val="tx1"/>
                          </a:solidFill>
                          <a:effectLst/>
                          <a:latin typeface="Arial" charset="0"/>
                        </a:rPr>
                        <a:t>am</a:t>
                      </a:r>
                      <a:r>
                        <a:rPr kumimoji="0" lang="en-US" sz="1200" b="0" i="1" u="none" strike="noStrike" cap="none" normalizeH="0" baseline="0" dirty="0">
                          <a:ln>
                            <a:noFill/>
                          </a:ln>
                          <a:solidFill>
                            <a:schemeClr val="tx1"/>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9394" name="Group 2"/>
          <p:cNvGraphicFramePr>
            <a:graphicFrameLocks noGrp="1"/>
          </p:cNvGraphicFramePr>
          <p:nvPr>
            <p:extLst>
              <p:ext uri="{D42A27DB-BD31-4B8C-83A1-F6EECF244321}">
                <p14:modId xmlns:p14="http://schemas.microsoft.com/office/powerpoint/2010/main" val="790333480"/>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0000FF"/>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Kaum bis gar keine</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46134" name="Text Box 54"/>
          <p:cNvSpPr txBox="1">
            <a:spLocks noChangeArrowheads="1"/>
          </p:cNvSpPr>
          <p:nvPr/>
        </p:nvSpPr>
        <p:spPr bwMode="auto">
          <a:xfrm>
            <a:off x="2438400" y="228600"/>
            <a:ext cx="4184650" cy="210314"/>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solidFill>
                  <a:srgbClr val="0000FF"/>
                </a:solidFill>
              </a:rPr>
              <a:t>Superiore</a:t>
            </a:r>
            <a:r>
              <a:rPr lang="en-US" altLang="en-US" sz="1200" b="1" dirty="0">
                <a:solidFill>
                  <a:srgbClr val="0000FF"/>
                </a:solidFill>
              </a:rPr>
              <a:t> </a:t>
            </a:r>
            <a:r>
              <a:rPr lang="en-US" altLang="en-US" sz="1200" b="1" dirty="0" err="1">
                <a:solidFill>
                  <a:srgbClr val="0000FF"/>
                </a:solidFill>
              </a:rPr>
              <a:t>limbische</a:t>
            </a:r>
            <a:r>
              <a:rPr lang="en-US" altLang="en-US" sz="1200" b="1" dirty="0">
                <a:solidFill>
                  <a:srgbClr val="0000FF"/>
                </a:solidFill>
              </a:rPr>
              <a:t> </a:t>
            </a:r>
            <a:r>
              <a:rPr lang="en-US" altLang="en-US" sz="1200" b="1" dirty="0" err="1">
                <a:solidFill>
                  <a:srgbClr val="0000FF"/>
                </a:solidFill>
              </a:rPr>
              <a:t>Keratokonjunktivitis</a:t>
            </a:r>
            <a:endParaRPr lang="en-US" altLang="en-US" sz="1200" b="1" dirty="0">
              <a:solidFill>
                <a:srgbClr val="0000FF"/>
              </a:solidFill>
            </a:endParaRPr>
          </a:p>
        </p:txBody>
      </p:sp>
      <p:sp>
        <p:nvSpPr>
          <p:cNvPr id="4613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51F5439-4066-4CD1-A70C-8A0BCFD3E857}" type="slidenum">
              <a:rPr lang="en-US" altLang="en-US" sz="1000"/>
              <a:t>88</a:t>
            </a:fld>
            <a:endParaRPr lang="en-US" altLang="en-US" sz="1000"/>
          </a:p>
        </p:txBody>
      </p:sp>
      <p:graphicFrame>
        <p:nvGraphicFramePr>
          <p:cNvPr id="6" name="Group 81">
            <a:extLst>
              <a:ext uri="{FF2B5EF4-FFF2-40B4-BE49-F238E27FC236}">
                <a16:creationId xmlns:a16="http://schemas.microsoft.com/office/drawing/2014/main" id="{C5C23881-C1DD-461A-94B7-F2CF6C61B0B2}"/>
              </a:ext>
            </a:extLst>
          </p:cNvPr>
          <p:cNvGraphicFramePr>
            <a:graphicFrameLocks noGrp="1"/>
          </p:cNvGraphicFramePr>
          <p:nvPr>
            <p:extLst>
              <p:ext uri="{D42A27DB-BD31-4B8C-83A1-F6EECF244321}">
                <p14:modId xmlns:p14="http://schemas.microsoft.com/office/powerpoint/2010/main" val="4179919985"/>
              </p:ext>
            </p:extLst>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dirty="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Befund Nr. 1 </a:t>
                      </a:r>
                      <a:r>
                        <a:rPr kumimoji="0" lang="en-US" sz="1200" b="0" i="1" u="none" strike="noStrike" cap="none" normalizeH="0" baseline="0" dirty="0" err="1">
                          <a:ln>
                            <a:noFill/>
                          </a:ln>
                          <a:solidFill>
                            <a:schemeClr val="tx1"/>
                          </a:solidFill>
                          <a:effectLst/>
                          <a:latin typeface="Arial" charset="0"/>
                        </a:rPr>
                        <a:t>am</a:t>
                      </a:r>
                      <a:r>
                        <a:rPr kumimoji="0" lang="en-US" sz="1200" b="0" i="1" u="none" strike="noStrike" cap="none" normalizeH="0" baseline="0" dirty="0">
                          <a:ln>
                            <a:noFill/>
                          </a:ln>
                          <a:solidFill>
                            <a:schemeClr val="tx1"/>
                          </a:solidFill>
                          <a:effectLst/>
                          <a:latin typeface="Arial" charset="0"/>
                        </a:rPr>
                        <a:t>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0000FF"/>
                          </a:solidFill>
                          <a:effectLst/>
                          <a:latin typeface="Arial" charset="0"/>
                        </a:rPr>
                        <a:t>Injektion</a:t>
                      </a:r>
                      <a:r>
                        <a:rPr kumimoji="0" lang="en-US" sz="1200" b="0" i="0" u="none" strike="noStrike" cap="none" normalizeH="0" baseline="0" dirty="0">
                          <a:ln>
                            <a:noFill/>
                          </a:ln>
                          <a:solidFill>
                            <a:srgbClr val="0000FF"/>
                          </a:solidFill>
                          <a:effectLst/>
                          <a:latin typeface="Arial" charset="0"/>
                        </a:rPr>
                        <a:t> des </a:t>
                      </a:r>
                      <a:r>
                        <a:rPr kumimoji="0" lang="en-US" sz="1200" b="0" i="0" u="none" strike="noStrike" cap="none" normalizeH="0" baseline="0" dirty="0" err="1">
                          <a:ln>
                            <a:noFill/>
                          </a:ln>
                          <a:solidFill>
                            <a:srgbClr val="0000FF"/>
                          </a:solidFill>
                          <a:effectLst/>
                          <a:latin typeface="Arial" charset="0"/>
                        </a:rPr>
                        <a:t>oberen</a:t>
                      </a:r>
                      <a:r>
                        <a:rPr kumimoji="0" lang="en-US" sz="1200" b="0" i="0" u="none" strike="noStrike" cap="none" normalizeH="0" baseline="0" dirty="0">
                          <a:ln>
                            <a:noFill/>
                          </a:ln>
                          <a:solidFill>
                            <a:srgbClr val="0000FF"/>
                          </a:solidFill>
                          <a:effectLst/>
                          <a:latin typeface="Arial" charset="0"/>
                        </a:rPr>
                        <a:t> </a:t>
                      </a:r>
                      <a:r>
                        <a:rPr kumimoji="0" lang="en-US" sz="1200" b="0" i="0" u="none" strike="noStrike" cap="none" normalizeH="0" baseline="0" dirty="0" err="1">
                          <a:ln>
                            <a:noFill/>
                          </a:ln>
                          <a:solidFill>
                            <a:srgbClr val="0000FF"/>
                          </a:solidFill>
                          <a:effectLst/>
                          <a:latin typeface="Arial" charset="0"/>
                        </a:rPr>
                        <a:t>Abschnitts</a:t>
                      </a:r>
                      <a:endParaRPr kumimoji="0" lang="en-US" sz="1200" b="0" i="0" u="none" strike="noStrike" cap="none" normalizeH="0" baseline="0" dirty="0">
                        <a:ln>
                          <a:noFill/>
                        </a:ln>
                        <a:solidFill>
                          <a:srgbClr val="0000FF"/>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2</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der bulbären Konjunktiva Nr. 3</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Rose</a:t>
                      </a:r>
                      <a:r>
                        <a:rPr kumimoji="0" lang="en-US" sz="1200" b="0" i="0" u="none" strike="noStrike" cap="none" normalizeH="0" baseline="0" dirty="0" err="1">
                          <a:ln>
                            <a:noFill/>
                          </a:ln>
                          <a:solidFill>
                            <a:srgbClr val="0000FF"/>
                          </a:solidFill>
                          <a:effectLst/>
                          <a:latin typeface="Arial" charset="0"/>
                        </a:rPr>
                        <a:t>-Bengal</a:t>
                      </a:r>
                      <a:r>
                        <a:rPr kumimoji="0" lang="en-US" sz="1200" b="0" i="0" u="none" strike="noStrike" cap="none" normalizeH="0" baseline="0" dirty="0">
                          <a:ln>
                            <a:noFill/>
                          </a:ln>
                          <a:solidFill>
                            <a:srgbClr val="0000FF"/>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tx1"/>
                          </a:solidFill>
                          <a:effectLst/>
                          <a:latin typeface="Arial" charset="0"/>
                        </a:rPr>
                        <a:t>Befund an der </a:t>
                      </a:r>
                      <a:r>
                        <a:rPr kumimoji="0" lang="de-DE" sz="1200" b="0" i="1" u="none" strike="noStrike" cap="none" normalizeH="0" baseline="0" dirty="0" err="1">
                          <a:ln>
                            <a:noFill/>
                          </a:ln>
                          <a:solidFill>
                            <a:schemeClr val="tx1"/>
                          </a:solidFill>
                          <a:effectLst/>
                          <a:latin typeface="Arial" charset="0"/>
                        </a:rPr>
                        <a:t>tarsalen</a:t>
                      </a:r>
                      <a:r>
                        <a:rPr kumimoji="0" lang="de-DE" sz="1200" b="0" i="1" u="none" strike="noStrike" cap="none" normalizeH="0" baseline="0" dirty="0">
                          <a:ln>
                            <a:noFill/>
                          </a:ln>
                          <a:solidFill>
                            <a:schemeClr val="tx1"/>
                          </a:solidFill>
                          <a:effectLst/>
                          <a:latin typeface="Arial" charset="0"/>
                        </a:rPr>
                        <a:t> Konjunktiva</a:t>
                      </a:r>
                      <a:endParaRPr kumimoji="0" lang="en-US" sz="1200" b="0" i="1"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tx1"/>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0000FF"/>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extLst>
              <p:ext uri="{D42A27DB-BD31-4B8C-83A1-F6EECF244321}">
                <p14:modId xmlns:p14="http://schemas.microsoft.com/office/powerpoint/2010/main" val="3418037807"/>
              </p:ext>
            </p:extLst>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endParaRPr lang="en-US" altLang="en-US" sz="1600" b="1" i="1" dirty="0">
              <a:solidFill>
                <a:srgbClr val="FFCCFF"/>
              </a:solidFill>
            </a:endParaRPr>
          </a:p>
          <a:p>
            <a:pPr eaLnBrk="1" hangingPunct="1">
              <a:spcBef>
                <a:spcPct val="0"/>
              </a:spcBef>
              <a:buClrTx/>
              <a:buSzTx/>
              <a:buFontTx/>
              <a:buNone/>
            </a:pPr>
            <a:endParaRPr lang="en-US" altLang="en-US" sz="1600" i="1" dirty="0">
              <a:solidFill>
                <a:srgbClr val="FFCCFF"/>
              </a:solidFill>
            </a:endParaRPr>
          </a:p>
          <a:p>
            <a:pPr eaLnBrk="1" hangingPunct="1">
              <a:spcBef>
                <a:spcPct val="0"/>
              </a:spcBef>
              <a:buClrTx/>
              <a:buSzTx/>
              <a:buFontTx/>
              <a:buNone/>
            </a:pPr>
            <a:r>
              <a:rPr lang="en-US" altLang="en-US" sz="1200" i="1" dirty="0">
                <a:solidFill>
                  <a:srgbClr val="FFCCFF"/>
                </a:solidFill>
              </a:rPr>
              <a:t>Es gibt eine Reihe von medizinischen Behandlungsmöglichkeiten.* Dazu gehören:</a:t>
            </a:r>
          </a:p>
          <a:p>
            <a:pPr eaLnBrk="1" hangingPunct="1">
              <a:spcBef>
                <a:spcPct val="0"/>
              </a:spcBef>
              <a:buClrTx/>
              <a:buSzTx/>
              <a:buFontTx/>
              <a:buNone/>
            </a:pPr>
            <a:r>
              <a:rPr lang="en-US" altLang="en-US" sz="1200" dirty="0">
                <a:solidFill>
                  <a:srgbClr val="FFCCFF"/>
                </a:solidFill>
              </a:rPr>
              <a:t>--Konservierungsmittelfreie ATs</a:t>
            </a:r>
          </a:p>
          <a:p>
            <a:pPr eaLnBrk="1" hangingPunct="1">
              <a:spcBef>
                <a:spcPct val="0"/>
              </a:spcBef>
              <a:buClrTx/>
              <a:buSzTx/>
              <a:buFontTx/>
              <a:buNone/>
            </a:pPr>
            <a:r>
              <a:rPr lang="en-US" altLang="en-US" sz="1200" dirty="0">
                <a:solidFill>
                  <a:srgbClr val="FFCCFF"/>
                </a:solidFill>
              </a:rPr>
              <a:t>--Topische entzündungshemmende Medikamente</a:t>
            </a:r>
          </a:p>
          <a:p>
            <a:pPr eaLnBrk="1" hangingPunct="1">
              <a:spcBef>
                <a:spcPct val="0"/>
              </a:spcBef>
              <a:buClrTx/>
              <a:buSzTx/>
              <a:buFontTx/>
              <a:buNone/>
            </a:pPr>
            <a:r>
              <a:rPr lang="en-US" altLang="en-US" sz="1200" dirty="0">
                <a:solidFill>
                  <a:srgbClr val="FFCCFF"/>
                </a:solidFill>
              </a:rPr>
              <a:t>--BCL mit großem Durchmesser (groß genug, um die betroffene </a:t>
            </a:r>
            <a:r>
              <a:rPr lang="en-US" altLang="en-US" sz="1200" dirty="0" err="1">
                <a:solidFill>
                  <a:srgbClr val="FFCCFF"/>
                </a:solidFill>
              </a:rPr>
              <a:t>Bindehaut</a:t>
            </a:r>
            <a:r>
              <a:rPr lang="en-US" altLang="en-US" sz="1200" dirty="0">
                <a:solidFill>
                  <a:srgbClr val="FFCCFF"/>
                </a:solidFill>
              </a:rPr>
              <a:t> abzudecken)</a:t>
            </a:r>
          </a:p>
          <a:p>
            <a:pPr eaLnBrk="1" hangingPunct="1">
              <a:spcBef>
                <a:spcPct val="0"/>
              </a:spcBef>
              <a:buClrTx/>
              <a:buSzTx/>
              <a:buFontTx/>
              <a:buNone/>
            </a:pPr>
            <a:endParaRPr lang="en-US" altLang="en-US" sz="1600" i="1" dirty="0">
              <a:solidFill>
                <a:srgbClr val="FFCCFF"/>
              </a:solidFill>
            </a:endParaRPr>
          </a:p>
          <a:p>
            <a:pPr eaLnBrk="1" hangingPunct="1">
              <a:spcBef>
                <a:spcPct val="0"/>
              </a:spcBef>
              <a:buClrTx/>
              <a:buSzTx/>
              <a:buNone/>
            </a:pPr>
            <a:r>
              <a:rPr lang="de-DE" altLang="en-US" sz="1200" i="1" dirty="0">
                <a:solidFill>
                  <a:srgbClr val="FFCCFF"/>
                </a:solidFill>
              </a:rPr>
              <a:t>Es gibt ebenfalls eine Reihe chirurgischer Optionen</a:t>
            </a:r>
            <a:r>
              <a:rPr lang="en-US" altLang="en-US" sz="1200" i="1" dirty="0">
                <a:solidFill>
                  <a:srgbClr val="FFCCFF"/>
                </a:solidFill>
              </a:rPr>
              <a:t>ionen.* Dazu gehören:</a:t>
            </a:r>
          </a:p>
          <a:p>
            <a:pPr eaLnBrk="1" hangingPunct="1">
              <a:spcBef>
                <a:spcPct val="0"/>
              </a:spcBef>
              <a:buClrTx/>
              <a:buSzTx/>
              <a:buFontTx/>
              <a:buNone/>
            </a:pPr>
            <a:r>
              <a:rPr lang="en-US" altLang="en-US" sz="1200" dirty="0">
                <a:solidFill>
                  <a:srgbClr val="FFCCFF"/>
                </a:solidFill>
              </a:rPr>
              <a:t>--Resektion der überflüssigen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--Kauterisation der überflüssigen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--Nahtfixierung der überschüssigen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endParaRPr lang="en-US" altLang="en-US" sz="1600" dirty="0">
              <a:solidFill>
                <a:srgbClr val="FFCCFF"/>
              </a:solidFill>
            </a:endParaRPr>
          </a:p>
          <a:p>
            <a:pPr eaLnBrk="1" hangingPunct="1">
              <a:spcBef>
                <a:spcPct val="0"/>
              </a:spcBef>
              <a:buClrTx/>
              <a:buSzTx/>
              <a:buFontTx/>
              <a:buNone/>
            </a:pPr>
            <a:r>
              <a:rPr lang="en-US" altLang="en-US" sz="1200" i="1" dirty="0">
                <a:solidFill>
                  <a:srgbClr val="FFCCFF"/>
                </a:solidFill>
              </a:rPr>
              <a:t>Wie sieht die Langzeitprognose für SLK aus?</a:t>
            </a:r>
          </a:p>
          <a:p>
            <a:pPr eaLnBrk="1" hangingPunct="1">
              <a:spcBef>
                <a:spcPct val="0"/>
              </a:spcBef>
              <a:buClrTx/>
              <a:buSzTx/>
              <a:buFontTx/>
              <a:buNone/>
            </a:pPr>
            <a:r>
              <a:rPr lang="en-US" altLang="en-US" sz="1200" dirty="0">
                <a:solidFill>
                  <a:srgbClr val="FFCCFF"/>
                </a:solidFill>
              </a:rPr>
              <a:t>Die Erkrankung verläuft in der Regel selbstlimitierend und klingt nach einigen Jahren ab (</a:t>
            </a:r>
            <a:r>
              <a:rPr lang="en-US" altLang="en-US" sz="1200" dirty="0" err="1">
                <a:solidFill>
                  <a:srgbClr val="FFCCFF"/>
                </a:solidFill>
              </a:rPr>
              <a:t>ähnlich </a:t>
            </a:r>
            <a:r>
              <a:rPr lang="en-US" altLang="en-US" sz="1200" dirty="0">
                <a:solidFill>
                  <a:srgbClr val="FFCC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89</a:t>
            </a:fld>
            <a:endParaRPr lang="en-US" altLang="en-US" sz="1000"/>
          </a:p>
        </p:txBody>
      </p:sp>
    </p:spTree>
    <p:extLst>
      <p:ext uri="{BB962C8B-B14F-4D97-AF65-F5344CB8AC3E}">
        <p14:creationId xmlns:p14="http://schemas.microsoft.com/office/powerpoint/2010/main" val="19687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graphicFrame>
        <p:nvGraphicFramePr>
          <p:cNvPr id="2178" name="Group 130"/>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bg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tx1"/>
                          </a:solidFill>
                          <a:effectLst/>
                          <a:latin typeface="Arial" charset="0"/>
                        </a:rPr>
                        <a:t>Befund Nr. 1 am Bulbus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rgbClr val="CCFFCC"/>
                          </a:solidFill>
                          <a:effectLst/>
                          <a:latin typeface="Arial" charset="0"/>
                        </a:rPr>
                        <a:t>Injektion</a:t>
                      </a:r>
                      <a:r>
                        <a:rPr kumimoji="0" lang="en-US" sz="1200" b="0" i="0" u="none" strike="noStrike" cap="none" normalizeH="0" baseline="0" dirty="0">
                          <a:ln>
                            <a:noFill/>
                          </a:ln>
                          <a:solidFill>
                            <a:srgbClr val="CCFFCC"/>
                          </a:solidFill>
                          <a:effectLst/>
                          <a:latin typeface="Arial" charset="0"/>
                        </a:rPr>
                        <a:t> des </a:t>
                      </a:r>
                      <a:r>
                        <a:rPr kumimoji="0" lang="en-US" sz="1200" b="0" i="0" u="none" strike="noStrike" cap="none" normalizeH="0" baseline="0" dirty="0" err="1">
                          <a:ln>
                            <a:noFill/>
                          </a:ln>
                          <a:solidFill>
                            <a:srgbClr val="CCFFCC"/>
                          </a:solidFill>
                          <a:effectLst/>
                          <a:latin typeface="Arial" charset="0"/>
                        </a:rPr>
                        <a:t>oberen</a:t>
                      </a:r>
                      <a:r>
                        <a:rPr kumimoji="0" lang="en-US" sz="1200" b="0" i="0" u="none" strike="noStrike" cap="none" normalizeH="0" baseline="0" dirty="0">
                          <a:ln>
                            <a:noFill/>
                          </a:ln>
                          <a:solidFill>
                            <a:srgbClr val="CCFFCC"/>
                          </a:solidFill>
                          <a:effectLst/>
                          <a:latin typeface="Arial" charset="0"/>
                        </a:rPr>
                        <a:t> </a:t>
                      </a:r>
                      <a:r>
                        <a:rPr kumimoji="0" lang="en-US" sz="1200" b="0" i="0" u="none" strike="noStrike" cap="none" normalizeH="0" baseline="0" dirty="0" err="1">
                          <a:ln>
                            <a:noFill/>
                          </a:ln>
                          <a:solidFill>
                            <a:srgbClr val="CCFFCC"/>
                          </a:solidFill>
                          <a:effectLst/>
                          <a:latin typeface="Arial" charset="0"/>
                        </a:rPr>
                        <a:t>Abschnitts</a:t>
                      </a:r>
                      <a:endParaRPr kumimoji="0" lang="en-US" sz="1200" b="0" i="0" u="none" strike="noStrike" cap="none" normalizeH="0" baseline="0" dirty="0">
                        <a:ln>
                          <a:noFill/>
                        </a:ln>
                        <a:solidFill>
                          <a:srgbClr val="CCFFCC"/>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der bulbären Konjunktiva Nr. 2</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rgbClr val="CCFFCC"/>
                          </a:solidFill>
                          <a:effectLst/>
                          <a:latin typeface="Arial" charset="0"/>
                        </a:rPr>
                        <a:t>Befund der bulbären Konjunktiva Nr. 3</a:t>
                      </a:r>
                      <a:endParaRPr kumimoji="0" lang="en-US" sz="1200" b="0" i="1" u="none" strike="noStrike" cap="none" normalizeH="0" baseline="0" dirty="0">
                        <a:ln>
                          <a:noFill/>
                        </a:ln>
                        <a:solidFill>
                          <a:srgbClr val="CCFFCC"/>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rgbClr val="CCFFCC"/>
                          </a:solidFill>
                          <a:effectLst/>
                          <a:latin typeface="Arial" charset="0"/>
                        </a:rPr>
                        <a:t>Rose</a:t>
                      </a:r>
                      <a:r>
                        <a:rPr kumimoji="0" lang="en-US" sz="1200" b="0" i="0" u="none" strike="noStrike" cap="none" normalizeH="0" baseline="0" dirty="0" err="1">
                          <a:ln>
                            <a:noFill/>
                          </a:ln>
                          <a:solidFill>
                            <a:srgbClr val="CCFFCC"/>
                          </a:solidFill>
                          <a:effectLst/>
                          <a:latin typeface="Arial" charset="0"/>
                        </a:rPr>
                        <a:t>-Bengal</a:t>
                      </a:r>
                      <a:r>
                        <a:rPr kumimoji="0" lang="en-US" sz="1200" b="0" i="0" u="none" strike="noStrike" cap="none" normalizeH="0" baseline="0" dirty="0">
                          <a:ln>
                            <a:noFill/>
                          </a:ln>
                          <a:solidFill>
                            <a:srgbClr val="CCFFCC"/>
                          </a:solidFill>
                          <a:effectLst/>
                          <a:latin typeface="Arial" charset="0"/>
                        </a:rPr>
                        <a:t>-Färbung des oberen Teils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Befund der Tarsal-Konjunktiva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PEE/K oben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rgbClr val="CCFFCC"/>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rgbClr val="CCFFCC"/>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412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A7A42FF-2861-4A0E-9E35-62BE4EBB12B2}" type="slidenum">
              <a:rPr lang="en-US" altLang="en-US" sz="1000"/>
              <a:t>9</a:t>
            </a:fld>
            <a:endParaRPr lang="en-US" altLang="en-US" sz="1000"/>
          </a:p>
        </p:txBody>
      </p:sp>
    </p:spTree>
    <p:extLst>
      <p:ext uri="{BB962C8B-B14F-4D97-AF65-F5344CB8AC3E}">
        <p14:creationId xmlns:p14="http://schemas.microsoft.com/office/powerpoint/2010/main" val="2852641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chemeClr val="bg1">
                              <a:lumMod val="65000"/>
                            </a:schemeClr>
                          </a:solidFill>
                          <a:effectLst/>
                          <a:latin typeface="Arial" charset="0"/>
                        </a:rPr>
                        <a:t>Filamente</a:t>
                      </a:r>
                      <a:r>
                        <a:rPr kumimoji="0" lang="en-US" sz="1200" b="0" i="0" u="none" strike="noStrike" cap="none" normalizeH="0" baseline="0" dirty="0">
                          <a:ln>
                            <a:noFill/>
                          </a:ln>
                          <a:solidFill>
                            <a:schemeClr val="bg1">
                              <a:lumMod val="65000"/>
                            </a:schemeClr>
                          </a:solidFill>
                          <a:effectLst/>
                          <a:latin typeface="Arial" charset="0"/>
                        </a:rPr>
                        <a:t> </a:t>
                      </a:r>
                      <a:r>
                        <a:rPr kumimoji="0" lang="en-US" sz="1200" b="0" i="0" u="none" strike="noStrike" cap="none" normalizeH="0" baseline="0" dirty="0" err="1">
                          <a:ln>
                            <a:noFill/>
                          </a:ln>
                          <a:solidFill>
                            <a:schemeClr val="bg1">
                              <a:lumMod val="65000"/>
                            </a:schemeClr>
                          </a:solidFill>
                          <a:effectLst/>
                          <a:latin typeface="Arial" charset="0"/>
                        </a:rPr>
                        <a:t>im</a:t>
                      </a:r>
                      <a:r>
                        <a:rPr kumimoji="0" lang="en-US" sz="1200" b="0" i="0" u="none" strike="noStrike" cap="none" normalizeH="0" baseline="0" dirty="0">
                          <a:ln>
                            <a:noFill/>
                          </a:ln>
                          <a:solidFill>
                            <a:schemeClr val="bg1">
                              <a:lumMod val="65000"/>
                            </a:schemeClr>
                          </a:solidFill>
                          <a:effectLst/>
                          <a:latin typeface="Arial" charset="0"/>
                        </a:rPr>
                        <a:t> </a:t>
                      </a:r>
                      <a:r>
                        <a:rPr kumimoji="0" lang="en-US" sz="1200" b="0" i="0" u="none" strike="noStrike" cap="none" normalizeH="0" baseline="0" dirty="0" err="1">
                          <a:ln>
                            <a:noFill/>
                          </a:ln>
                          <a:solidFill>
                            <a:schemeClr val="bg1">
                              <a:lumMod val="65000"/>
                            </a:schemeClr>
                          </a:solidFill>
                          <a:effectLst/>
                          <a:latin typeface="Arial" charset="0"/>
                        </a:rPr>
                        <a:t>oberen</a:t>
                      </a:r>
                      <a:r>
                        <a:rPr kumimoji="0" lang="en-US" sz="1200" b="0" i="0" u="none" strike="noStrike" cap="none" normalizeH="0" baseline="0" dirty="0">
                          <a:ln>
                            <a:noFill/>
                          </a:ln>
                          <a:solidFill>
                            <a:schemeClr val="bg1">
                              <a:lumMod val="65000"/>
                            </a:schemeClr>
                          </a:solidFill>
                          <a:effectLst/>
                          <a:latin typeface="Arial" charset="0"/>
                        </a:rPr>
                        <a:t> </a:t>
                      </a:r>
                      <a:r>
                        <a:rPr kumimoji="0" lang="en-US" sz="1200" b="0" i="0" u="none" strike="noStrike" cap="none" normalizeH="0" baseline="0" dirty="0" err="1">
                          <a:ln>
                            <a:noFill/>
                          </a:ln>
                          <a:solidFill>
                            <a:schemeClr val="bg1">
                              <a:lumMod val="65000"/>
                            </a:schemeClr>
                          </a:solidFill>
                          <a:effectLst/>
                          <a:latin typeface="Arial" charset="0"/>
                        </a:rPr>
                        <a:t>Bereich</a:t>
                      </a:r>
                      <a:endParaRPr kumimoji="0" lang="en-US" sz="1200" b="0" i="0" u="none" strike="noStrike" cap="none" normalizeH="0" baseline="0" dirty="0">
                        <a:ln>
                          <a:noFill/>
                        </a:ln>
                        <a:solidFill>
                          <a:schemeClr val="bg1">
                            <a:lumMod val="65000"/>
                          </a:schemeClr>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--Reduzieren…</a:t>
            </a:r>
          </a:p>
          <a:p>
            <a:pPr eaLnBrk="1" hangingPunct="1">
              <a:spcBef>
                <a:spcPct val="0"/>
              </a:spcBef>
              <a:buClrTx/>
              <a:buSzTx/>
              <a:buFontTx/>
              <a:buNone/>
            </a:pPr>
            <a:r>
              <a:rPr lang="en-US" altLang="en-US" sz="1200" dirty="0">
                <a:solidFill>
                  <a:srgbClr val="0000FF"/>
                </a:solidFill>
              </a:rPr>
              <a:t>--Reduzieren…</a:t>
            </a:r>
          </a:p>
          <a:p>
            <a:pPr eaLnBrk="1" hangingPunct="1">
              <a:spcBef>
                <a:spcPct val="0"/>
              </a:spcBef>
              <a:buClrTx/>
              <a:buSzTx/>
              <a:buFontTx/>
              <a:buNone/>
            </a:pPr>
            <a:endParaRPr lang="en-US" altLang="en-US" sz="1600" i="1" dirty="0">
              <a:solidFill>
                <a:srgbClr val="FFCCFF"/>
              </a:solidFill>
            </a:endParaRPr>
          </a:p>
          <a:p>
            <a:pPr eaLnBrk="1" hangingPunct="1">
              <a:spcBef>
                <a:spcPct val="0"/>
              </a:spcBef>
              <a:buClrTx/>
              <a:buSzTx/>
              <a:buFontTx/>
              <a:buNone/>
            </a:pPr>
            <a:r>
              <a:rPr lang="en-US" altLang="en-US" sz="1200" i="1" dirty="0">
                <a:solidFill>
                  <a:srgbClr val="FFCCFF"/>
                </a:solidFill>
              </a:rPr>
              <a:t>Es gibt eine Reihe von medizinischen Behandlungsmöglichkeiten.* Dazu gehören:</a:t>
            </a:r>
          </a:p>
          <a:p>
            <a:pPr eaLnBrk="1" hangingPunct="1">
              <a:spcBef>
                <a:spcPct val="0"/>
              </a:spcBef>
              <a:buClrTx/>
              <a:buSzTx/>
              <a:buFontTx/>
              <a:buNone/>
            </a:pPr>
            <a:r>
              <a:rPr lang="en-US" altLang="en-US" sz="1200" dirty="0">
                <a:solidFill>
                  <a:srgbClr val="FFCCFF"/>
                </a:solidFill>
              </a:rPr>
              <a:t>--Konservierungsmittelfreie ATs</a:t>
            </a:r>
          </a:p>
          <a:p>
            <a:pPr eaLnBrk="1" hangingPunct="1">
              <a:spcBef>
                <a:spcPct val="0"/>
              </a:spcBef>
              <a:buClrTx/>
              <a:buSzTx/>
              <a:buFontTx/>
              <a:buNone/>
            </a:pPr>
            <a:r>
              <a:rPr lang="en-US" altLang="en-US" sz="1200" dirty="0">
                <a:solidFill>
                  <a:srgbClr val="FFCCFF"/>
                </a:solidFill>
              </a:rPr>
              <a:t>--Topische entzündungshemmende Medikamente</a:t>
            </a:r>
          </a:p>
          <a:p>
            <a:pPr eaLnBrk="1" hangingPunct="1">
              <a:spcBef>
                <a:spcPct val="0"/>
              </a:spcBef>
              <a:buClrTx/>
              <a:buSzTx/>
              <a:buFontTx/>
              <a:buNone/>
            </a:pPr>
            <a:r>
              <a:rPr lang="en-US" altLang="en-US" sz="1200" dirty="0">
                <a:solidFill>
                  <a:srgbClr val="FFCCFF"/>
                </a:solidFill>
              </a:rPr>
              <a:t>--BCL mit großem Durchmesser (ausreichend, um die betroffene </a:t>
            </a:r>
            <a:r>
              <a:rPr lang="en-US" altLang="en-US" sz="1200" dirty="0" err="1">
                <a:solidFill>
                  <a:srgbClr val="FFCCFF"/>
                </a:solidFill>
              </a:rPr>
              <a:t>Bindehaut</a:t>
            </a:r>
            <a:r>
              <a:rPr lang="en-US" altLang="en-US" sz="1200" dirty="0">
                <a:solidFill>
                  <a:srgbClr val="FFCCFF"/>
                </a:solidFill>
              </a:rPr>
              <a:t> abzudecken)</a:t>
            </a:r>
          </a:p>
          <a:p>
            <a:pPr eaLnBrk="1" hangingPunct="1">
              <a:spcBef>
                <a:spcPct val="0"/>
              </a:spcBef>
              <a:buClrTx/>
              <a:buSzTx/>
              <a:buFontTx/>
              <a:buNone/>
            </a:pPr>
            <a:endParaRPr lang="en-US" altLang="en-US" sz="1600" i="1" dirty="0">
              <a:solidFill>
                <a:srgbClr val="FFCCFF"/>
              </a:solidFill>
            </a:endParaRPr>
          </a:p>
          <a:p>
            <a:pPr eaLnBrk="1" hangingPunct="1">
              <a:spcBef>
                <a:spcPct val="0"/>
              </a:spcBef>
              <a:buClrTx/>
              <a:buSzTx/>
              <a:buNone/>
            </a:pPr>
            <a:r>
              <a:rPr lang="de-DE" altLang="en-US" sz="1200" i="1" dirty="0">
                <a:solidFill>
                  <a:srgbClr val="FFCCFF"/>
                </a:solidFill>
              </a:rPr>
              <a:t>Es gibt ebenfalls eine Reihe chirurgischer Optionen</a:t>
            </a:r>
            <a:r>
              <a:rPr lang="en-US" altLang="en-US" sz="1200" i="1" dirty="0">
                <a:solidFill>
                  <a:srgbClr val="FFCCFF"/>
                </a:solidFill>
              </a:rPr>
              <a:t>ionen.* Dazu gehören:</a:t>
            </a:r>
          </a:p>
          <a:p>
            <a:pPr eaLnBrk="1" hangingPunct="1">
              <a:spcBef>
                <a:spcPct val="0"/>
              </a:spcBef>
              <a:buClrTx/>
              <a:buSzTx/>
              <a:buFontTx/>
              <a:buNone/>
            </a:pPr>
            <a:r>
              <a:rPr lang="en-US" altLang="en-US" sz="1200" dirty="0">
                <a:solidFill>
                  <a:srgbClr val="FFCCFF"/>
                </a:solidFill>
              </a:rPr>
              <a:t>--Resektion der überflüssigen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--Kauterisation der überflüssigen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--Nahtfixierung der überschüssigen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endParaRPr lang="en-US" altLang="en-US" sz="1600" dirty="0">
              <a:solidFill>
                <a:srgbClr val="FFCCFF"/>
              </a:solidFill>
            </a:endParaRPr>
          </a:p>
          <a:p>
            <a:pPr eaLnBrk="1" hangingPunct="1">
              <a:spcBef>
                <a:spcPct val="0"/>
              </a:spcBef>
              <a:buClrTx/>
              <a:buSzTx/>
              <a:buFontTx/>
              <a:buNone/>
            </a:pPr>
            <a:r>
              <a:rPr lang="en-US" altLang="en-US" sz="1200" i="1" dirty="0">
                <a:solidFill>
                  <a:srgbClr val="FFCCFF"/>
                </a:solidFill>
              </a:rPr>
              <a:t>Wie sieht die Langzeitprognose für SLK aus?</a:t>
            </a:r>
          </a:p>
          <a:p>
            <a:pPr eaLnBrk="1" hangingPunct="1">
              <a:spcBef>
                <a:spcPct val="0"/>
              </a:spcBef>
              <a:buClrTx/>
              <a:buSzTx/>
              <a:buFontTx/>
              <a:buNone/>
            </a:pPr>
            <a:r>
              <a:rPr lang="en-US" altLang="en-US" sz="1200" dirty="0">
                <a:solidFill>
                  <a:srgbClr val="FFCCFF"/>
                </a:solidFill>
              </a:rPr>
              <a:t>Die Erkrankung verläuft in der Regel selbstlimitierend und klingt nach einigen Jahren ab (</a:t>
            </a:r>
            <a:r>
              <a:rPr lang="en-US" altLang="en-US" sz="1200" dirty="0" err="1">
                <a:solidFill>
                  <a:srgbClr val="FFCCFF"/>
                </a:solidFill>
              </a:rPr>
              <a:t>ähnlich </a:t>
            </a:r>
            <a:r>
              <a:rPr lang="en-US" altLang="en-US" sz="1200" dirty="0">
                <a:solidFill>
                  <a:srgbClr val="FFCC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90</a:t>
            </a:fld>
            <a:endParaRPr lang="en-US" altLang="en-US" sz="1000"/>
          </a:p>
        </p:txBody>
      </p:sp>
    </p:spTree>
    <p:extLst>
      <p:ext uri="{BB962C8B-B14F-4D97-AF65-F5344CB8AC3E}">
        <p14:creationId xmlns:p14="http://schemas.microsoft.com/office/powerpoint/2010/main" val="2465090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chemeClr val="bg1">
                              <a:lumMod val="65000"/>
                            </a:schemeClr>
                          </a:solidFill>
                          <a:effectLst/>
                          <a:latin typeface="Arial" charset="0"/>
                        </a:rPr>
                        <a:t>Filamente</a:t>
                      </a:r>
                      <a:r>
                        <a:rPr kumimoji="0" lang="en-US" sz="1200" b="0" i="0" u="none" strike="noStrike" cap="none" normalizeH="0" baseline="0" dirty="0">
                          <a:ln>
                            <a:noFill/>
                          </a:ln>
                          <a:solidFill>
                            <a:schemeClr val="bg1">
                              <a:lumMod val="65000"/>
                            </a:schemeClr>
                          </a:solidFill>
                          <a:effectLst/>
                          <a:latin typeface="Arial" charset="0"/>
                        </a:rPr>
                        <a:t> </a:t>
                      </a:r>
                      <a:r>
                        <a:rPr kumimoji="0" lang="en-US" sz="1200" b="0" i="0" u="none" strike="noStrike" cap="none" normalizeH="0" baseline="0" dirty="0" err="1">
                          <a:ln>
                            <a:noFill/>
                          </a:ln>
                          <a:solidFill>
                            <a:schemeClr val="bg1">
                              <a:lumMod val="65000"/>
                            </a:schemeClr>
                          </a:solidFill>
                          <a:effectLst/>
                          <a:latin typeface="Arial" charset="0"/>
                        </a:rPr>
                        <a:t>im</a:t>
                      </a:r>
                      <a:r>
                        <a:rPr kumimoji="0" lang="en-US" sz="1200" b="0" i="0" u="none" strike="noStrike" cap="none" normalizeH="0" baseline="0" dirty="0">
                          <a:ln>
                            <a:noFill/>
                          </a:ln>
                          <a:solidFill>
                            <a:schemeClr val="bg1">
                              <a:lumMod val="65000"/>
                            </a:schemeClr>
                          </a:solidFill>
                          <a:effectLst/>
                          <a:latin typeface="Arial" charset="0"/>
                        </a:rPr>
                        <a:t> </a:t>
                      </a:r>
                      <a:r>
                        <a:rPr kumimoji="0" lang="en-US" sz="1200" b="0" i="0" u="none" strike="noStrike" cap="none" normalizeH="0" baseline="0" dirty="0" err="1">
                          <a:ln>
                            <a:noFill/>
                          </a:ln>
                          <a:solidFill>
                            <a:schemeClr val="bg1">
                              <a:lumMod val="65000"/>
                            </a:schemeClr>
                          </a:solidFill>
                          <a:effectLst/>
                          <a:latin typeface="Arial" charset="0"/>
                        </a:rPr>
                        <a:t>oberen</a:t>
                      </a:r>
                      <a:r>
                        <a:rPr kumimoji="0" lang="en-US" sz="1200" b="0" i="0" u="none" strike="noStrike" cap="none" normalizeH="0" baseline="0" dirty="0">
                          <a:ln>
                            <a:noFill/>
                          </a:ln>
                          <a:solidFill>
                            <a:schemeClr val="bg1">
                              <a:lumMod val="65000"/>
                            </a:schemeClr>
                          </a:solidFill>
                          <a:effectLst/>
                          <a:latin typeface="Arial" charset="0"/>
                        </a:rPr>
                        <a:t> </a:t>
                      </a:r>
                      <a:r>
                        <a:rPr kumimoji="0" lang="en-US" sz="1200" b="0" i="0" u="none" strike="noStrike" cap="none" normalizeH="0" baseline="0" dirty="0" err="1">
                          <a:ln>
                            <a:noFill/>
                          </a:ln>
                          <a:solidFill>
                            <a:schemeClr val="bg1">
                              <a:lumMod val="65000"/>
                            </a:schemeClr>
                          </a:solidFill>
                          <a:effectLst/>
                          <a:latin typeface="Arial" charset="0"/>
                        </a:rPr>
                        <a:t>Bereich</a:t>
                      </a:r>
                      <a:endParaRPr kumimoji="0" lang="en-US" sz="1200" b="0" i="0" u="none" strike="noStrike" cap="none" normalizeH="0" baseline="0" dirty="0">
                        <a:ln>
                          <a:noFill/>
                        </a:ln>
                        <a:solidFill>
                          <a:schemeClr val="bg1">
                            <a:lumMod val="65000"/>
                          </a:schemeClr>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--Reduzierung…der Oberflächenentzündung</a:t>
            </a:r>
          </a:p>
          <a:p>
            <a:pPr eaLnBrk="1" hangingPunct="1">
              <a:spcBef>
                <a:spcPct val="0"/>
              </a:spcBef>
              <a:buClrTx/>
              <a:buSzTx/>
              <a:buFontTx/>
              <a:buNone/>
            </a:pPr>
            <a:r>
              <a:rPr lang="en-US" altLang="en-US" sz="1200" dirty="0">
                <a:solidFill>
                  <a:srgbClr val="0000FF"/>
                </a:solidFill>
              </a:rPr>
              <a:t>--Reduzierung der Reibung zwischen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bulbären</a:t>
            </a:r>
            <a:r>
              <a:rPr lang="en-US" altLang="en-US" sz="1200" dirty="0">
                <a:solidFill>
                  <a:srgbClr val="0000FF"/>
                </a:solidFill>
              </a:rPr>
              <a:t> </a:t>
            </a:r>
            <a:r>
              <a:rPr lang="en-US" altLang="en-US" sz="1200" dirty="0" err="1">
                <a:solidFill>
                  <a:srgbClr val="0000FF"/>
                </a:solidFill>
              </a:rPr>
              <a:t>Bindehaut</a:t>
            </a:r>
            <a:r>
              <a:rPr lang="en-US" altLang="en-US" sz="1200" dirty="0">
                <a:solidFill>
                  <a:srgbClr val="0000FF"/>
                </a:solidFill>
              </a:rPr>
              <a:t> und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tarsalen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i="1" dirty="0">
              <a:solidFill>
                <a:srgbClr val="FFCCFF"/>
              </a:solidFill>
            </a:endParaRPr>
          </a:p>
          <a:p>
            <a:pPr eaLnBrk="1" hangingPunct="1">
              <a:spcBef>
                <a:spcPct val="0"/>
              </a:spcBef>
              <a:buClrTx/>
              <a:buSzTx/>
              <a:buFontTx/>
              <a:buNone/>
            </a:pPr>
            <a:r>
              <a:rPr lang="en-US" altLang="en-US" sz="1200" i="1" dirty="0">
                <a:solidFill>
                  <a:srgbClr val="FFCCFF"/>
                </a:solidFill>
              </a:rPr>
              <a:t>Es gibt eine Reihe von medizinischen Behandlungsmöglichkeiten.* Dazu gehören:</a:t>
            </a:r>
          </a:p>
          <a:p>
            <a:pPr eaLnBrk="1" hangingPunct="1">
              <a:spcBef>
                <a:spcPct val="0"/>
              </a:spcBef>
              <a:buClrTx/>
              <a:buSzTx/>
              <a:buFontTx/>
              <a:buNone/>
            </a:pPr>
            <a:r>
              <a:rPr lang="en-US" altLang="en-US" sz="1200" dirty="0">
                <a:solidFill>
                  <a:srgbClr val="FFCCFF"/>
                </a:solidFill>
              </a:rPr>
              <a:t>--Konservierungsmittelfreie künstliche Tränen</a:t>
            </a:r>
          </a:p>
          <a:p>
            <a:pPr eaLnBrk="1" hangingPunct="1">
              <a:spcBef>
                <a:spcPct val="0"/>
              </a:spcBef>
              <a:buClrTx/>
              <a:buSzTx/>
              <a:buFontTx/>
              <a:buNone/>
            </a:pPr>
            <a:r>
              <a:rPr lang="en-US" altLang="en-US" sz="1200" dirty="0">
                <a:solidFill>
                  <a:srgbClr val="FFCCFF"/>
                </a:solidFill>
              </a:rPr>
              <a:t>--Topische entzündungshemmende Medikamente</a:t>
            </a:r>
          </a:p>
          <a:p>
            <a:pPr eaLnBrk="1" hangingPunct="1">
              <a:spcBef>
                <a:spcPct val="0"/>
              </a:spcBef>
              <a:buClrTx/>
              <a:buSzTx/>
              <a:buFontTx/>
              <a:buNone/>
            </a:pPr>
            <a:r>
              <a:rPr lang="en-US" altLang="en-US" sz="1200" dirty="0">
                <a:solidFill>
                  <a:srgbClr val="FFCCFF"/>
                </a:solidFill>
              </a:rPr>
              <a:t>--BCL mit großem Durchmesser (ausreichend, um das betroffene </a:t>
            </a:r>
            <a:r>
              <a:rPr lang="en-US" altLang="en-US" sz="1200" dirty="0" err="1">
                <a:solidFill>
                  <a:srgbClr val="FFCCFF"/>
                </a:solidFill>
              </a:rPr>
              <a:t>Bindegewebe</a:t>
            </a:r>
            <a:r>
              <a:rPr lang="en-US" altLang="en-US" sz="1200" dirty="0">
                <a:solidFill>
                  <a:srgbClr val="FFCCFF"/>
                </a:solidFill>
              </a:rPr>
              <a:t> abzudecken)</a:t>
            </a:r>
          </a:p>
          <a:p>
            <a:pPr eaLnBrk="1" hangingPunct="1">
              <a:spcBef>
                <a:spcPct val="0"/>
              </a:spcBef>
              <a:buClrTx/>
              <a:buSzTx/>
              <a:buFontTx/>
              <a:buNone/>
            </a:pPr>
            <a:endParaRPr lang="en-US" altLang="en-US" sz="1600" i="1" dirty="0">
              <a:solidFill>
                <a:srgbClr val="FFCCFF"/>
              </a:solidFill>
            </a:endParaRPr>
          </a:p>
          <a:p>
            <a:pPr eaLnBrk="1" hangingPunct="1">
              <a:spcBef>
                <a:spcPct val="0"/>
              </a:spcBef>
              <a:buClrTx/>
              <a:buSzTx/>
              <a:buNone/>
            </a:pPr>
            <a:r>
              <a:rPr lang="en-US" altLang="en-US" sz="1200" i="1" dirty="0">
                <a:solidFill>
                  <a:srgbClr val="FFCCFF"/>
                </a:solidFill>
              </a:rPr>
              <a:t>Es gibt ebenfalls eine Reihe chirurgischer Optionen.* Dazu gehören:</a:t>
            </a:r>
          </a:p>
          <a:p>
            <a:pPr eaLnBrk="1" hangingPunct="1">
              <a:spcBef>
                <a:spcPct val="0"/>
              </a:spcBef>
              <a:buClrTx/>
              <a:buSzTx/>
              <a:buFontTx/>
              <a:buNone/>
            </a:pPr>
            <a:r>
              <a:rPr lang="en-US" altLang="en-US" sz="1200" dirty="0">
                <a:solidFill>
                  <a:srgbClr val="FFCCFF"/>
                </a:solidFill>
              </a:rPr>
              <a:t>--Resektion der überflüssigen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--Kauterisation der überflüssigen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--Nahtfixierung der überschüssigen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endParaRPr lang="en-US" altLang="en-US" sz="1600" dirty="0">
              <a:solidFill>
                <a:srgbClr val="FFCCFF"/>
              </a:solidFill>
            </a:endParaRPr>
          </a:p>
          <a:p>
            <a:pPr eaLnBrk="1" hangingPunct="1">
              <a:spcBef>
                <a:spcPct val="0"/>
              </a:spcBef>
              <a:buClrTx/>
              <a:buSzTx/>
              <a:buFontTx/>
              <a:buNone/>
            </a:pPr>
            <a:r>
              <a:rPr lang="en-US" altLang="en-US" sz="1200" i="1" dirty="0">
                <a:solidFill>
                  <a:srgbClr val="FFCCFF"/>
                </a:solidFill>
              </a:rPr>
              <a:t>Wie sieht die Langzeitprognose für SLK aus?</a:t>
            </a:r>
          </a:p>
          <a:p>
            <a:pPr eaLnBrk="1" hangingPunct="1">
              <a:spcBef>
                <a:spcPct val="0"/>
              </a:spcBef>
              <a:buClrTx/>
              <a:buSzTx/>
              <a:buFontTx/>
              <a:buNone/>
            </a:pPr>
            <a:r>
              <a:rPr lang="en-US" altLang="en-US" sz="1200" dirty="0">
                <a:solidFill>
                  <a:srgbClr val="FFCCFF"/>
                </a:solidFill>
              </a:rPr>
              <a:t>Die Erkrankung verläuft in der Regel selbstlimitierend und klingt nach einigen Jahren ab (</a:t>
            </a:r>
            <a:r>
              <a:rPr lang="en-US" altLang="en-US" sz="1200" dirty="0" err="1">
                <a:solidFill>
                  <a:srgbClr val="FFCCFF"/>
                </a:solidFill>
              </a:rPr>
              <a:t>ähnlich </a:t>
            </a:r>
            <a:r>
              <a:rPr lang="en-US" altLang="en-US" sz="1200" dirty="0">
                <a:solidFill>
                  <a:srgbClr val="FFCC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91</a:t>
            </a:fld>
            <a:endParaRPr lang="en-US" altLang="en-US" sz="1000"/>
          </a:p>
        </p:txBody>
      </p:sp>
    </p:spTree>
    <p:extLst>
      <p:ext uri="{BB962C8B-B14F-4D97-AF65-F5344CB8AC3E}">
        <p14:creationId xmlns:p14="http://schemas.microsoft.com/office/powerpoint/2010/main" val="362896225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err="1">
                          <a:ln>
                            <a:noFill/>
                          </a:ln>
                          <a:solidFill>
                            <a:schemeClr val="bg1">
                              <a:lumMod val="65000"/>
                            </a:schemeClr>
                          </a:solidFill>
                          <a:effectLst/>
                          <a:latin typeface="Arial" charset="0"/>
                        </a:rPr>
                        <a:t>Filamente</a:t>
                      </a:r>
                      <a:r>
                        <a:rPr kumimoji="0" lang="en-US" sz="1200" b="0" i="0" u="none" strike="noStrike" cap="none" normalizeH="0" baseline="0" dirty="0">
                          <a:ln>
                            <a:noFill/>
                          </a:ln>
                          <a:solidFill>
                            <a:schemeClr val="bg1">
                              <a:lumMod val="65000"/>
                            </a:schemeClr>
                          </a:solidFill>
                          <a:effectLst/>
                          <a:latin typeface="Arial" charset="0"/>
                        </a:rPr>
                        <a:t> </a:t>
                      </a:r>
                      <a:r>
                        <a:rPr kumimoji="0" lang="en-US" sz="1200" b="0" i="0" u="none" strike="noStrike" cap="none" normalizeH="0" baseline="0" dirty="0" err="1">
                          <a:ln>
                            <a:noFill/>
                          </a:ln>
                          <a:solidFill>
                            <a:schemeClr val="bg1">
                              <a:lumMod val="65000"/>
                            </a:schemeClr>
                          </a:solidFill>
                          <a:effectLst/>
                          <a:latin typeface="Arial" charset="0"/>
                        </a:rPr>
                        <a:t>im</a:t>
                      </a:r>
                      <a:r>
                        <a:rPr kumimoji="0" lang="en-US" sz="1200" b="0" i="0" u="none" strike="noStrike" cap="none" normalizeH="0" baseline="0" dirty="0">
                          <a:ln>
                            <a:noFill/>
                          </a:ln>
                          <a:solidFill>
                            <a:schemeClr val="bg1">
                              <a:lumMod val="65000"/>
                            </a:schemeClr>
                          </a:solidFill>
                          <a:effectLst/>
                          <a:latin typeface="Arial" charset="0"/>
                        </a:rPr>
                        <a:t> </a:t>
                      </a:r>
                      <a:r>
                        <a:rPr kumimoji="0" lang="en-US" sz="1200" b="0" i="0" u="none" strike="noStrike" cap="none" normalizeH="0" baseline="0" dirty="0" err="1">
                          <a:ln>
                            <a:noFill/>
                          </a:ln>
                          <a:solidFill>
                            <a:schemeClr val="bg1">
                              <a:lumMod val="65000"/>
                            </a:schemeClr>
                          </a:solidFill>
                          <a:effectLst/>
                          <a:latin typeface="Arial" charset="0"/>
                        </a:rPr>
                        <a:t>oberen</a:t>
                      </a:r>
                      <a:r>
                        <a:rPr kumimoji="0" lang="en-US" sz="1200" b="0" i="0" u="none" strike="noStrike" cap="none" normalizeH="0" baseline="0" dirty="0">
                          <a:ln>
                            <a:noFill/>
                          </a:ln>
                          <a:solidFill>
                            <a:schemeClr val="bg1">
                              <a:lumMod val="65000"/>
                            </a:schemeClr>
                          </a:solidFill>
                          <a:effectLst/>
                          <a:latin typeface="Arial" charset="0"/>
                        </a:rPr>
                        <a:t> </a:t>
                      </a:r>
                      <a:r>
                        <a:rPr kumimoji="0" lang="en-US" sz="1200" b="0" i="0" u="none" strike="noStrike" cap="none" normalizeH="0" baseline="0" dirty="0" err="1">
                          <a:ln>
                            <a:noFill/>
                          </a:ln>
                          <a:solidFill>
                            <a:schemeClr val="bg1">
                              <a:lumMod val="65000"/>
                            </a:schemeClr>
                          </a:solidFill>
                          <a:effectLst/>
                          <a:latin typeface="Arial" charset="0"/>
                        </a:rPr>
                        <a:t>Bereich</a:t>
                      </a:r>
                      <a:endParaRPr kumimoji="0" lang="en-US" sz="1200" b="0" i="0" u="none" strike="noStrike" cap="none" normalizeH="0" baseline="0" dirty="0">
                        <a:ln>
                          <a:noFill/>
                        </a:ln>
                        <a:solidFill>
                          <a:schemeClr val="bg1">
                            <a:lumMod val="65000"/>
                          </a:schemeClr>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--Reduzierung…der Oberflächenentzündung</a:t>
            </a:r>
          </a:p>
          <a:p>
            <a:pPr eaLnBrk="1" hangingPunct="1">
              <a:spcBef>
                <a:spcPct val="0"/>
              </a:spcBef>
              <a:buClrTx/>
              <a:buSzTx/>
              <a:buFontTx/>
              <a:buNone/>
            </a:pPr>
            <a:r>
              <a:rPr lang="en-US" altLang="en-US" sz="1200" dirty="0">
                <a:solidFill>
                  <a:srgbClr val="0000FF"/>
                </a:solidFill>
              </a:rPr>
              <a:t>--Reduzierung der Reibung zwischen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bulbären</a:t>
            </a:r>
            <a:r>
              <a:rPr lang="en-US" altLang="en-US" sz="1200" dirty="0">
                <a:solidFill>
                  <a:srgbClr val="0000FF"/>
                </a:solidFill>
              </a:rPr>
              <a:t> </a:t>
            </a:r>
            <a:r>
              <a:rPr lang="en-US" altLang="en-US" sz="1200" dirty="0" err="1">
                <a:solidFill>
                  <a:srgbClr val="0000FF"/>
                </a:solidFill>
              </a:rPr>
              <a:t>Bindehaut</a:t>
            </a:r>
            <a:r>
              <a:rPr lang="en-US" altLang="en-US" sz="1200" dirty="0">
                <a:solidFill>
                  <a:srgbClr val="0000FF"/>
                </a:solidFill>
              </a:rPr>
              <a:t> und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tarsalen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FontTx/>
              <a:buNone/>
            </a:pPr>
            <a:r>
              <a:rPr lang="en-US" altLang="en-US" sz="1200" i="1" dirty="0">
                <a:solidFill>
                  <a:srgbClr val="0000FF"/>
                </a:solidFill>
              </a:rPr>
              <a:t>Es gibt eine Reihe von medizinischen Behandlungsmöglichkeiten.* Dazu gehören:</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endParaRPr lang="en-US" altLang="en-US" sz="1600" b="1" i="1" dirty="0">
              <a:solidFill>
                <a:srgbClr val="FFCCFF"/>
              </a:solidFill>
            </a:endParaRPr>
          </a:p>
          <a:p>
            <a:pPr eaLnBrk="1" hangingPunct="1">
              <a:spcBef>
                <a:spcPct val="0"/>
              </a:spcBef>
              <a:buClrTx/>
              <a:buSzTx/>
              <a:buFontTx/>
              <a:buNone/>
            </a:pPr>
            <a:endParaRPr lang="en-US" altLang="en-US" sz="1600" i="1" dirty="0">
              <a:solidFill>
                <a:srgbClr val="FFCCFF"/>
              </a:solidFill>
            </a:endParaRPr>
          </a:p>
          <a:p>
            <a:pPr eaLnBrk="1" hangingPunct="1">
              <a:spcBef>
                <a:spcPct val="0"/>
              </a:spcBef>
              <a:buClrTx/>
              <a:buSzTx/>
              <a:buNone/>
            </a:pPr>
            <a:r>
              <a:rPr lang="en-US" altLang="en-US" sz="1200" i="1" dirty="0">
                <a:solidFill>
                  <a:srgbClr val="FFCCFF"/>
                </a:solidFill>
              </a:rPr>
              <a:t>Es gibt ebenfalls eine Reihe chirurgischer Optionen.* Dazu gehören:</a:t>
            </a:r>
          </a:p>
          <a:p>
            <a:pPr eaLnBrk="1" hangingPunct="1">
              <a:spcBef>
                <a:spcPct val="0"/>
              </a:spcBef>
              <a:buClrTx/>
              <a:buSzTx/>
              <a:buFontTx/>
              <a:buNone/>
            </a:pPr>
            <a:r>
              <a:rPr lang="en-US" altLang="en-US" sz="1200" dirty="0">
                <a:solidFill>
                  <a:srgbClr val="FFCCFF"/>
                </a:solidFill>
              </a:rPr>
              <a:t>--Resektion  des überflüssigen oberen </a:t>
            </a:r>
            <a:r>
              <a:rPr lang="en-US" altLang="en-US" sz="1200" dirty="0" err="1">
                <a:solidFill>
                  <a:srgbClr val="FFCCFF"/>
                </a:solidFill>
              </a:rPr>
              <a:t>Bindehautlappens</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--Kauterisation  des überflüssigen oberen </a:t>
            </a:r>
            <a:r>
              <a:rPr lang="en-US" altLang="en-US" sz="1200" dirty="0" err="1">
                <a:solidFill>
                  <a:srgbClr val="FFCCFF"/>
                </a:solidFill>
              </a:rPr>
              <a:t>Bindegewebes</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--Nahtfixierung der überschüssigen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endParaRPr lang="en-US" altLang="en-US" sz="1600" dirty="0">
              <a:solidFill>
                <a:srgbClr val="FFCCFF"/>
              </a:solidFill>
            </a:endParaRPr>
          </a:p>
          <a:p>
            <a:pPr eaLnBrk="1" hangingPunct="1">
              <a:spcBef>
                <a:spcPct val="0"/>
              </a:spcBef>
              <a:buClrTx/>
              <a:buSzTx/>
              <a:buFontTx/>
              <a:buNone/>
            </a:pPr>
            <a:r>
              <a:rPr lang="en-US" altLang="en-US" sz="1200" i="1" dirty="0">
                <a:solidFill>
                  <a:srgbClr val="FFCCFF"/>
                </a:solidFill>
              </a:rPr>
              <a:t>Wie sieht die Langzeitprognose bei SLK aus?</a:t>
            </a:r>
          </a:p>
          <a:p>
            <a:pPr eaLnBrk="1" hangingPunct="1">
              <a:spcBef>
                <a:spcPct val="0"/>
              </a:spcBef>
              <a:buClrTx/>
              <a:buSzTx/>
              <a:buFontTx/>
              <a:buNone/>
            </a:pPr>
            <a:r>
              <a:rPr lang="en-US" altLang="en-US" sz="1200" dirty="0">
                <a:solidFill>
                  <a:srgbClr val="FFCCFF"/>
                </a:solidFill>
              </a:rPr>
              <a:t>Die Erkrankung verläuft in der Regel selbstlimitierend und klingt nach einigen Jahren ab (</a:t>
            </a:r>
            <a:r>
              <a:rPr lang="en-US" altLang="en-US" sz="1200" dirty="0" err="1">
                <a:solidFill>
                  <a:srgbClr val="FFCCFF"/>
                </a:solidFill>
              </a:rPr>
              <a:t>ähnlich </a:t>
            </a:r>
            <a:r>
              <a:rPr lang="en-US" altLang="en-US" sz="1200" dirty="0">
                <a:solidFill>
                  <a:srgbClr val="FFCC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92</a:t>
            </a:fld>
            <a:endParaRPr lang="en-US" altLang="en-US" sz="1000"/>
          </a:p>
        </p:txBody>
      </p:sp>
      <p:sp>
        <p:nvSpPr>
          <p:cNvPr id="2" name="TextBox 1">
            <a:extLst>
              <a:ext uri="{FF2B5EF4-FFF2-40B4-BE49-F238E27FC236}">
                <a16:creationId xmlns:a16="http://schemas.microsoft.com/office/drawing/2014/main" id="{9FEB9EE5-6A13-E168-62E8-C928BACFDF7F}"/>
              </a:ext>
            </a:extLst>
          </p:cNvPr>
          <p:cNvSpPr txBox="1"/>
          <p:nvPr/>
        </p:nvSpPr>
        <p:spPr>
          <a:xfrm>
            <a:off x="6096001" y="6019911"/>
            <a:ext cx="2514600" cy="523220"/>
          </a:xfrm>
          <a:prstGeom prst="rect">
            <a:avLst/>
          </a:prstGeom>
          <a:noFill/>
        </p:spPr>
        <p:txBody>
          <a:bodyPr wrap="square" lIns="25400" tIns="12700" rIns="25400" bIns="12700" rtlCol="0">
            <a:spAutoFit/>
          </a:bodyPr>
          <a:lstStyle/>
          <a:p>
            <a:r>
              <a:rPr lang="en-US" altLang="en-US" sz="1200" dirty="0">
                <a:solidFill>
                  <a:srgbClr val="0000FF"/>
                </a:solidFill>
              </a:rPr>
              <a:t>*Was ein sicheres Zeichen dafür ist, dass keine dieser Methoden besonders wirksam ist.</a:t>
            </a:r>
            <a:endParaRPr lang="en-US" sz="1400" dirty="0"/>
          </a:p>
        </p:txBody>
      </p:sp>
    </p:spTree>
    <p:extLst>
      <p:ext uri="{BB962C8B-B14F-4D97-AF65-F5344CB8AC3E}">
        <p14:creationId xmlns:p14="http://schemas.microsoft.com/office/powerpoint/2010/main" val="16942230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--Reduzierung…der Oberflächenentzündung</a:t>
            </a:r>
          </a:p>
          <a:p>
            <a:pPr eaLnBrk="1" hangingPunct="1">
              <a:spcBef>
                <a:spcPct val="0"/>
              </a:spcBef>
              <a:buClrTx/>
              <a:buSzTx/>
              <a:buFontTx/>
              <a:buNone/>
            </a:pPr>
            <a:r>
              <a:rPr lang="en-US" altLang="en-US" sz="1200" dirty="0">
                <a:solidFill>
                  <a:srgbClr val="0000FF"/>
                </a:solidFill>
              </a:rPr>
              <a:t>--Reduzierung der Reibung zwischen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bulbären</a:t>
            </a:r>
            <a:r>
              <a:rPr lang="en-US" altLang="en-US" sz="1200" dirty="0">
                <a:solidFill>
                  <a:srgbClr val="0000FF"/>
                </a:solidFill>
              </a:rPr>
              <a:t> </a:t>
            </a:r>
            <a:r>
              <a:rPr lang="en-US" altLang="en-US" sz="1200" dirty="0" err="1">
                <a:solidFill>
                  <a:srgbClr val="0000FF"/>
                </a:solidFill>
              </a:rPr>
              <a:t>Bindehaut</a:t>
            </a:r>
            <a:r>
              <a:rPr lang="en-US" altLang="en-US" sz="1200" dirty="0">
                <a:solidFill>
                  <a:srgbClr val="0000FF"/>
                </a:solidFill>
              </a:rPr>
              <a:t> und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tarsalen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FontTx/>
              <a:buNone/>
            </a:pPr>
            <a:r>
              <a:rPr lang="en-US" altLang="en-US" sz="1200" i="1" dirty="0">
                <a:solidFill>
                  <a:srgbClr val="0000FF"/>
                </a:solidFill>
              </a:rPr>
              <a:t>Es gibt eine Reihe von medizinischen Behandlungsmöglichkeiten.* Dazu gehören:</a:t>
            </a:r>
          </a:p>
          <a:p>
            <a:pPr eaLnBrk="1" hangingPunct="1">
              <a:spcBef>
                <a:spcPct val="0"/>
              </a:spcBef>
              <a:buClrTx/>
              <a:buSzTx/>
              <a:buFontTx/>
              <a:buNone/>
            </a:pPr>
            <a:r>
              <a:rPr lang="en-US" altLang="en-US" sz="1200" dirty="0">
                <a:solidFill>
                  <a:srgbClr val="0000FF"/>
                </a:solidFill>
              </a:rPr>
              <a:t>--Konservierungsmittelfreie künstliche Tränen</a:t>
            </a:r>
          </a:p>
          <a:p>
            <a:pPr eaLnBrk="1" hangingPunct="1">
              <a:spcBef>
                <a:spcPct val="0"/>
              </a:spcBef>
              <a:buClrTx/>
              <a:buSzTx/>
              <a:buFontTx/>
              <a:buNone/>
            </a:pPr>
            <a:r>
              <a:rPr lang="en-US" altLang="en-US" sz="1200" dirty="0">
                <a:solidFill>
                  <a:srgbClr val="0000FF"/>
                </a:solidFill>
              </a:rPr>
              <a:t>--Topische entzündungshemmende Medikamente</a:t>
            </a:r>
          </a:p>
          <a:p>
            <a:pPr eaLnBrk="1" hangingPunct="1">
              <a:spcBef>
                <a:spcPct val="0"/>
              </a:spcBef>
              <a:buClrTx/>
              <a:buSzTx/>
              <a:buFontTx/>
              <a:buNone/>
            </a:pPr>
            <a:r>
              <a:rPr lang="en-US" altLang="en-US" sz="1200" dirty="0">
                <a:solidFill>
                  <a:srgbClr val="0000FF"/>
                </a:solidFill>
              </a:rPr>
              <a:t>--BCL mit großem Durchmesser (ausreichend, um das betroffene </a:t>
            </a:r>
            <a:r>
              <a:rPr lang="en-US" altLang="en-US" sz="1200" dirty="0" err="1">
                <a:solidFill>
                  <a:srgbClr val="0000FF"/>
                </a:solidFill>
              </a:rPr>
              <a:t>Bindegewebe</a:t>
            </a:r>
            <a:r>
              <a:rPr lang="en-US" altLang="en-US" sz="1200" dirty="0">
                <a:solidFill>
                  <a:srgbClr val="0000FF"/>
                </a:solidFill>
              </a:rPr>
              <a:t> abzudecken)</a:t>
            </a:r>
            <a:endParaRPr lang="en-US" altLang="en-US" sz="1600" dirty="0">
              <a:solidFill>
                <a:srgbClr val="FFCCFF"/>
              </a:solidFill>
            </a:endParaRPr>
          </a:p>
          <a:p>
            <a:pPr eaLnBrk="1" hangingPunct="1">
              <a:spcBef>
                <a:spcPct val="0"/>
              </a:spcBef>
              <a:buClrTx/>
              <a:buSzTx/>
              <a:buFontTx/>
              <a:buNone/>
            </a:pPr>
            <a:endParaRPr lang="en-US" altLang="en-US" sz="1600" i="1" dirty="0">
              <a:solidFill>
                <a:srgbClr val="FFCCFF"/>
              </a:solidFill>
            </a:endParaRPr>
          </a:p>
          <a:p>
            <a:pPr eaLnBrk="1" hangingPunct="1">
              <a:spcBef>
                <a:spcPct val="0"/>
              </a:spcBef>
              <a:buClrTx/>
              <a:buSzTx/>
              <a:buNone/>
            </a:pPr>
            <a:r>
              <a:rPr lang="en-US" altLang="en-US" sz="1200" i="1" dirty="0">
                <a:solidFill>
                  <a:srgbClr val="FFCCFF"/>
                </a:solidFill>
              </a:rPr>
              <a:t>Es gibt ebenfalls eine Reihe chirurgischer Optionen.* Dazu gehören:</a:t>
            </a:r>
          </a:p>
          <a:p>
            <a:pPr eaLnBrk="1" hangingPunct="1">
              <a:spcBef>
                <a:spcPct val="0"/>
              </a:spcBef>
              <a:buClrTx/>
              <a:buSzTx/>
              <a:buFontTx/>
              <a:buNone/>
            </a:pPr>
            <a:r>
              <a:rPr lang="en-US" altLang="en-US" sz="1200" dirty="0">
                <a:solidFill>
                  <a:srgbClr val="FFCCFF"/>
                </a:solidFill>
              </a:rPr>
              <a:t>--Resektion der überflüssigen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--Kauterisation der überflüssigen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r>
              <a:rPr lang="en-US" altLang="en-US" sz="1200" dirty="0">
                <a:solidFill>
                  <a:srgbClr val="FFCCFF"/>
                </a:solidFill>
              </a:rPr>
              <a:t>--Nahtfixierung der überschüssigen oberen </a:t>
            </a:r>
            <a:r>
              <a:rPr lang="en-US" altLang="en-US" sz="1200" dirty="0" err="1">
                <a:solidFill>
                  <a:srgbClr val="FFCCFF"/>
                </a:solidFill>
              </a:rPr>
              <a:t>Bindehaut</a:t>
            </a:r>
            <a:endParaRPr lang="en-US" altLang="en-US" sz="1600" dirty="0">
              <a:solidFill>
                <a:srgbClr val="FFCCFF"/>
              </a:solidFill>
            </a:endParaRPr>
          </a:p>
          <a:p>
            <a:pPr eaLnBrk="1" hangingPunct="1">
              <a:spcBef>
                <a:spcPct val="0"/>
              </a:spcBef>
              <a:buClrTx/>
              <a:buSzTx/>
              <a:buFontTx/>
              <a:buNone/>
            </a:pPr>
            <a:endParaRPr lang="en-US" altLang="en-US" sz="1600" dirty="0">
              <a:solidFill>
                <a:srgbClr val="FFCCFF"/>
              </a:solidFill>
            </a:endParaRPr>
          </a:p>
          <a:p>
            <a:pPr eaLnBrk="1" hangingPunct="1">
              <a:spcBef>
                <a:spcPct val="0"/>
              </a:spcBef>
              <a:buClrTx/>
              <a:buSzTx/>
              <a:buFontTx/>
              <a:buNone/>
            </a:pPr>
            <a:r>
              <a:rPr lang="en-US" altLang="en-US" sz="1200" i="1" dirty="0">
                <a:solidFill>
                  <a:srgbClr val="FFCCFF"/>
                </a:solidFill>
              </a:rPr>
              <a:t>Wie sieht die Langzeitprognose für SLK aus?</a:t>
            </a:r>
          </a:p>
          <a:p>
            <a:pPr eaLnBrk="1" hangingPunct="1">
              <a:spcBef>
                <a:spcPct val="0"/>
              </a:spcBef>
              <a:buClrTx/>
              <a:buSzTx/>
              <a:buFontTx/>
              <a:buNone/>
            </a:pPr>
            <a:r>
              <a:rPr lang="en-US" altLang="en-US" sz="1200" dirty="0">
                <a:solidFill>
                  <a:srgbClr val="FFCCFF"/>
                </a:solidFill>
              </a:rPr>
              <a:t>Die Erkrankung verläuft in der Regel selbstlimitierend und klingt nach einigen Jahren ab (</a:t>
            </a:r>
            <a:r>
              <a:rPr lang="en-US" altLang="en-US" sz="1200" dirty="0" err="1">
                <a:solidFill>
                  <a:srgbClr val="FFCCFF"/>
                </a:solidFill>
              </a:rPr>
              <a:t>ähnlich </a:t>
            </a:r>
            <a:r>
              <a:rPr lang="en-US" altLang="en-US" sz="1200" dirty="0">
                <a:solidFill>
                  <a:srgbClr val="FFCC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93</a:t>
            </a:fld>
            <a:endParaRPr lang="en-US" altLang="en-US" sz="1000"/>
          </a:p>
        </p:txBody>
      </p:sp>
    </p:spTree>
    <p:extLst>
      <p:ext uri="{BB962C8B-B14F-4D97-AF65-F5344CB8AC3E}">
        <p14:creationId xmlns:p14="http://schemas.microsoft.com/office/powerpoint/2010/main" val="7443186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--Reduzierung…der Oberflächenentzündung</a:t>
            </a:r>
          </a:p>
          <a:p>
            <a:pPr eaLnBrk="1" hangingPunct="1">
              <a:spcBef>
                <a:spcPct val="0"/>
              </a:spcBef>
              <a:buClrTx/>
              <a:buSzTx/>
              <a:buFontTx/>
              <a:buNone/>
            </a:pPr>
            <a:r>
              <a:rPr lang="en-US" altLang="en-US" sz="1200" dirty="0">
                <a:solidFill>
                  <a:srgbClr val="0000FF"/>
                </a:solidFill>
              </a:rPr>
              <a:t>--Reduzierung der Reibung zwischen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bulbären</a:t>
            </a:r>
            <a:r>
              <a:rPr lang="en-US" altLang="en-US" sz="1200" dirty="0">
                <a:solidFill>
                  <a:srgbClr val="0000FF"/>
                </a:solidFill>
              </a:rPr>
              <a:t> </a:t>
            </a:r>
            <a:r>
              <a:rPr lang="en-US" altLang="en-US" sz="1200" dirty="0" err="1">
                <a:solidFill>
                  <a:srgbClr val="0000FF"/>
                </a:solidFill>
              </a:rPr>
              <a:t>Bindehaut</a:t>
            </a:r>
            <a:r>
              <a:rPr lang="en-US" altLang="en-US" sz="1200" dirty="0">
                <a:solidFill>
                  <a:srgbClr val="0000FF"/>
                </a:solidFill>
              </a:rPr>
              <a:t> und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tarsalen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FontTx/>
              <a:buNone/>
            </a:pPr>
            <a:r>
              <a:rPr lang="en-US" altLang="en-US" sz="1200" i="1" dirty="0">
                <a:solidFill>
                  <a:srgbClr val="0000FF"/>
                </a:solidFill>
              </a:rPr>
              <a:t>Es gibt eine Reihe von medizinischen Behandlungsmöglichkeiten.* Dazu gehören:</a:t>
            </a:r>
          </a:p>
          <a:p>
            <a:pPr eaLnBrk="1" hangingPunct="1">
              <a:spcBef>
                <a:spcPct val="0"/>
              </a:spcBef>
              <a:buClrTx/>
              <a:buSzTx/>
              <a:buFontTx/>
              <a:buNone/>
            </a:pPr>
            <a:r>
              <a:rPr lang="en-US" altLang="en-US" sz="1200" dirty="0">
                <a:solidFill>
                  <a:srgbClr val="0000FF"/>
                </a:solidFill>
              </a:rPr>
              <a:t>--Konservierungsmittelfreie künstliche Tränen</a:t>
            </a:r>
          </a:p>
          <a:p>
            <a:pPr eaLnBrk="1" hangingPunct="1">
              <a:spcBef>
                <a:spcPct val="0"/>
              </a:spcBef>
              <a:buClrTx/>
              <a:buSzTx/>
              <a:buFontTx/>
              <a:buNone/>
            </a:pPr>
            <a:r>
              <a:rPr lang="en-US" altLang="en-US" sz="1200" dirty="0">
                <a:solidFill>
                  <a:srgbClr val="0000FF"/>
                </a:solidFill>
              </a:rPr>
              <a:t>--Topische entzündungshemmende Medikamente</a:t>
            </a:r>
          </a:p>
          <a:p>
            <a:pPr eaLnBrk="1" hangingPunct="1">
              <a:spcBef>
                <a:spcPct val="0"/>
              </a:spcBef>
              <a:buClrTx/>
              <a:buSzTx/>
              <a:buFontTx/>
              <a:buNone/>
            </a:pPr>
            <a:r>
              <a:rPr lang="en-US" altLang="en-US" sz="1200" dirty="0">
                <a:solidFill>
                  <a:srgbClr val="0000FF"/>
                </a:solidFill>
              </a:rPr>
              <a:t>--BCL mit großem Durchmesser (ausreichend, um das betroffene </a:t>
            </a:r>
            <a:r>
              <a:rPr lang="en-US" altLang="en-US" sz="1200" dirty="0" err="1">
                <a:solidFill>
                  <a:srgbClr val="0000FF"/>
                </a:solidFill>
              </a:rPr>
              <a:t>Bindegewebe</a:t>
            </a:r>
            <a:r>
              <a:rPr lang="en-US" altLang="en-US" sz="1200" dirty="0">
                <a:solidFill>
                  <a:srgbClr val="0000FF"/>
                </a:solidFill>
              </a:rPr>
              <a:t> abzudecken)</a:t>
            </a: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None/>
            </a:pPr>
            <a:r>
              <a:rPr lang="de-DE" altLang="en-US" sz="1200" i="1" dirty="0">
                <a:solidFill>
                  <a:srgbClr val="0000FF"/>
                </a:solidFill>
              </a:rPr>
              <a:t>Es gibt ebenfalls eine Reihe chirurgischer Optionen</a:t>
            </a:r>
            <a:r>
              <a:rPr lang="en-US" altLang="en-US" sz="1200" i="1" dirty="0">
                <a:solidFill>
                  <a:srgbClr val="0000FF"/>
                </a:solidFill>
              </a:rPr>
              <a:t>ionen.* Dazu gehören:</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p>
          <a:p>
            <a:pPr eaLnBrk="1" hangingPunct="1">
              <a:spcBef>
                <a:spcPct val="0"/>
              </a:spcBef>
              <a:buClrTx/>
              <a:buSzTx/>
              <a:buFontTx/>
              <a:buNone/>
            </a:pPr>
            <a:r>
              <a:rPr lang="en-US" altLang="en-US" sz="1200" dirty="0">
                <a:solidFill>
                  <a:srgbClr val="0000FF"/>
                </a:solidFill>
              </a:rPr>
              <a:t>--</a:t>
            </a:r>
            <a:r>
              <a:rPr lang="en-US" altLang="en-US" sz="1200" b="1" i="1" dirty="0">
                <a:solidFill>
                  <a:srgbClr val="0000FF"/>
                </a:solidFill>
              </a:rPr>
              <a:t>?</a:t>
            </a:r>
            <a:endParaRPr lang="en-US" altLang="en-US" sz="1600" b="1" i="1" dirty="0">
              <a:solidFill>
                <a:srgbClr val="FFCCFF"/>
              </a:solidFill>
            </a:endParaRPr>
          </a:p>
          <a:p>
            <a:pPr eaLnBrk="1" hangingPunct="1">
              <a:spcBef>
                <a:spcPct val="0"/>
              </a:spcBef>
              <a:buClrTx/>
              <a:buSzTx/>
              <a:buFontTx/>
              <a:buNone/>
            </a:pPr>
            <a:endParaRPr lang="en-US" altLang="en-US" sz="1600" dirty="0">
              <a:solidFill>
                <a:srgbClr val="FFCCFF"/>
              </a:solidFill>
            </a:endParaRPr>
          </a:p>
          <a:p>
            <a:pPr eaLnBrk="1" hangingPunct="1">
              <a:spcBef>
                <a:spcPct val="0"/>
              </a:spcBef>
              <a:buClrTx/>
              <a:buSzTx/>
              <a:buFontTx/>
              <a:buNone/>
            </a:pPr>
            <a:r>
              <a:rPr lang="en-US" altLang="en-US" sz="1200" i="1" dirty="0">
                <a:solidFill>
                  <a:srgbClr val="FFCCFF"/>
                </a:solidFill>
              </a:rPr>
              <a:t>Wie sieht die Langzeitprognose für SLK aus?</a:t>
            </a:r>
          </a:p>
          <a:p>
            <a:pPr eaLnBrk="1" hangingPunct="1">
              <a:spcBef>
                <a:spcPct val="0"/>
              </a:spcBef>
              <a:buClrTx/>
              <a:buSzTx/>
              <a:buFontTx/>
              <a:buNone/>
            </a:pPr>
            <a:r>
              <a:rPr lang="en-US" altLang="en-US" sz="1200" dirty="0">
                <a:solidFill>
                  <a:srgbClr val="FFCCFF"/>
                </a:solidFill>
              </a:rPr>
              <a:t>Die Erkrankung verläuft in der Regel selbstlimitierend und klingt nach einigen Jahren ab (</a:t>
            </a:r>
            <a:r>
              <a:rPr lang="en-US" altLang="en-US" sz="1200" dirty="0" err="1">
                <a:solidFill>
                  <a:srgbClr val="FFCCFF"/>
                </a:solidFill>
              </a:rPr>
              <a:t>ähnlich </a:t>
            </a:r>
            <a:r>
              <a:rPr lang="en-US" altLang="en-US" sz="1200" dirty="0">
                <a:solidFill>
                  <a:srgbClr val="FFCC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94</a:t>
            </a:fld>
            <a:endParaRPr lang="en-US" altLang="en-US" sz="1000"/>
          </a:p>
        </p:txBody>
      </p:sp>
      <p:sp>
        <p:nvSpPr>
          <p:cNvPr id="2" name="TextBox 1">
            <a:extLst>
              <a:ext uri="{FF2B5EF4-FFF2-40B4-BE49-F238E27FC236}">
                <a16:creationId xmlns:a16="http://schemas.microsoft.com/office/drawing/2014/main" id="{9FEB9EE5-6A13-E168-62E8-C928BACFDF7F}"/>
              </a:ext>
            </a:extLst>
          </p:cNvPr>
          <p:cNvSpPr txBox="1"/>
          <p:nvPr/>
        </p:nvSpPr>
        <p:spPr>
          <a:xfrm>
            <a:off x="6096001" y="6019911"/>
            <a:ext cx="2514600" cy="307777"/>
          </a:xfrm>
          <a:prstGeom prst="rect">
            <a:avLst/>
          </a:prstGeom>
          <a:noFill/>
        </p:spPr>
        <p:txBody>
          <a:bodyPr wrap="square" lIns="25400" tIns="12700" rIns="25400" bIns="12700" rtlCol="0">
            <a:spAutoFit/>
          </a:bodyPr>
          <a:lstStyle/>
          <a:p>
            <a:r>
              <a:rPr lang="en-US" altLang="en-US" sz="1200" dirty="0">
                <a:solidFill>
                  <a:srgbClr val="0000FF"/>
                </a:solidFill>
              </a:rPr>
              <a:t>*Ebenso</a:t>
            </a:r>
            <a:endParaRPr lang="en-US" sz="1400" dirty="0"/>
          </a:p>
        </p:txBody>
      </p:sp>
    </p:spTree>
    <p:extLst>
      <p:ext uri="{BB962C8B-B14F-4D97-AF65-F5344CB8AC3E}">
        <p14:creationId xmlns:p14="http://schemas.microsoft.com/office/powerpoint/2010/main" val="159496718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--Reduzierung…der Oberflächenentzündung</a:t>
            </a:r>
          </a:p>
          <a:p>
            <a:pPr eaLnBrk="1" hangingPunct="1">
              <a:spcBef>
                <a:spcPct val="0"/>
              </a:spcBef>
              <a:buClrTx/>
              <a:buSzTx/>
              <a:buFontTx/>
              <a:buNone/>
            </a:pPr>
            <a:r>
              <a:rPr lang="en-US" altLang="en-US" sz="1200" dirty="0">
                <a:solidFill>
                  <a:srgbClr val="0000FF"/>
                </a:solidFill>
              </a:rPr>
              <a:t>--Reduzierung der Reibung zwischen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bulbären</a:t>
            </a:r>
            <a:r>
              <a:rPr lang="en-US" altLang="en-US" sz="1200" dirty="0">
                <a:solidFill>
                  <a:srgbClr val="0000FF"/>
                </a:solidFill>
              </a:rPr>
              <a:t> </a:t>
            </a:r>
            <a:r>
              <a:rPr lang="en-US" altLang="en-US" sz="1200" dirty="0" err="1">
                <a:solidFill>
                  <a:srgbClr val="0000FF"/>
                </a:solidFill>
              </a:rPr>
              <a:t>Bindehaut</a:t>
            </a:r>
            <a:r>
              <a:rPr lang="en-US" altLang="en-US" sz="1200" dirty="0">
                <a:solidFill>
                  <a:srgbClr val="0000FF"/>
                </a:solidFill>
              </a:rPr>
              <a:t> und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tarsalen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FontTx/>
              <a:buNone/>
            </a:pPr>
            <a:r>
              <a:rPr lang="en-US" altLang="en-US" sz="1200" i="1" dirty="0">
                <a:solidFill>
                  <a:srgbClr val="0000FF"/>
                </a:solidFill>
              </a:rPr>
              <a:t>Es gibt eine Reihe von medizinischen Behandlungsmöglichkeiten.* Dazu gehören:</a:t>
            </a:r>
          </a:p>
          <a:p>
            <a:pPr eaLnBrk="1" hangingPunct="1">
              <a:spcBef>
                <a:spcPct val="0"/>
              </a:spcBef>
              <a:buClrTx/>
              <a:buSzTx/>
              <a:buFontTx/>
              <a:buNone/>
            </a:pPr>
            <a:r>
              <a:rPr lang="en-US" altLang="en-US" sz="1200" dirty="0">
                <a:solidFill>
                  <a:srgbClr val="0000FF"/>
                </a:solidFill>
              </a:rPr>
              <a:t>--Konservierungsmittelfreie künstliche Tränen</a:t>
            </a:r>
          </a:p>
          <a:p>
            <a:pPr eaLnBrk="1" hangingPunct="1">
              <a:spcBef>
                <a:spcPct val="0"/>
              </a:spcBef>
              <a:buClrTx/>
              <a:buSzTx/>
              <a:buFontTx/>
              <a:buNone/>
            </a:pPr>
            <a:r>
              <a:rPr lang="en-US" altLang="en-US" sz="1200" dirty="0">
                <a:solidFill>
                  <a:srgbClr val="0000FF"/>
                </a:solidFill>
              </a:rPr>
              <a:t>--Topische entzündungshemmende Medikamente</a:t>
            </a:r>
          </a:p>
          <a:p>
            <a:pPr eaLnBrk="1" hangingPunct="1">
              <a:spcBef>
                <a:spcPct val="0"/>
              </a:spcBef>
              <a:buClrTx/>
              <a:buSzTx/>
              <a:buFontTx/>
              <a:buNone/>
            </a:pPr>
            <a:r>
              <a:rPr lang="en-US" altLang="en-US" sz="1200" dirty="0">
                <a:solidFill>
                  <a:srgbClr val="0000FF"/>
                </a:solidFill>
              </a:rPr>
              <a:t>--BCL mit großem Durchmesser (ausreichend, um das betroffene </a:t>
            </a:r>
            <a:r>
              <a:rPr lang="en-US" altLang="en-US" sz="1200" dirty="0" err="1">
                <a:solidFill>
                  <a:srgbClr val="0000FF"/>
                </a:solidFill>
              </a:rPr>
              <a:t>Bindegewebe</a:t>
            </a:r>
            <a:r>
              <a:rPr lang="en-US" altLang="en-US" sz="1200" dirty="0">
                <a:solidFill>
                  <a:srgbClr val="0000FF"/>
                </a:solidFill>
              </a:rPr>
              <a:t> abzudecken)</a:t>
            </a: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None/>
            </a:pPr>
            <a:r>
              <a:rPr lang="en-US" altLang="en-US" sz="1200" i="1" dirty="0">
                <a:solidFill>
                  <a:srgbClr val="0000FF"/>
                </a:solidFill>
              </a:rPr>
              <a:t>Es gibt ebenfalls eine Reihe chirurgischer Optionen.* Dazu gehören:</a:t>
            </a:r>
          </a:p>
          <a:p>
            <a:pPr eaLnBrk="1" hangingPunct="1">
              <a:spcBef>
                <a:spcPct val="0"/>
              </a:spcBef>
              <a:buClrTx/>
              <a:buSzTx/>
              <a:buFontTx/>
              <a:buNone/>
            </a:pPr>
            <a:r>
              <a:rPr lang="en-US" altLang="en-US" sz="1200" dirty="0">
                <a:solidFill>
                  <a:srgbClr val="0000FF"/>
                </a:solidFill>
              </a:rPr>
              <a:t>--Resektion der überflüssigen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r>
              <a:rPr lang="en-US" altLang="en-US" sz="1200" dirty="0">
                <a:solidFill>
                  <a:srgbClr val="0000FF"/>
                </a:solidFill>
              </a:rPr>
              <a:t>--</a:t>
            </a:r>
            <a:r>
              <a:rPr lang="en-US" altLang="en-US" sz="1200" dirty="0" err="1">
                <a:solidFill>
                  <a:srgbClr val="0000FF"/>
                </a:solidFill>
              </a:rPr>
              <a:t>Kauterisation</a:t>
            </a:r>
            <a:r>
              <a:rPr lang="en-US" altLang="en-US" sz="1200" dirty="0">
                <a:solidFill>
                  <a:srgbClr val="0000FF"/>
                </a:solidFill>
              </a:rPr>
              <a:t> der </a:t>
            </a:r>
            <a:r>
              <a:rPr lang="en-US" altLang="en-US" sz="1200" dirty="0" err="1">
                <a:solidFill>
                  <a:srgbClr val="0000FF"/>
                </a:solidFill>
              </a:rPr>
              <a:t>überflüssigen</a:t>
            </a:r>
            <a:r>
              <a:rPr lang="en-US" altLang="en-US" sz="1200" dirty="0">
                <a:solidFill>
                  <a:srgbClr val="0000FF"/>
                </a:solidFill>
              </a:rPr>
              <a:t>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r>
              <a:rPr lang="en-US" altLang="en-US" sz="1200" dirty="0">
                <a:solidFill>
                  <a:srgbClr val="0000FF"/>
                </a:solidFill>
              </a:rPr>
              <a:t>--</a:t>
            </a:r>
            <a:r>
              <a:rPr lang="en-US" altLang="en-US" sz="1200" dirty="0" err="1">
                <a:solidFill>
                  <a:srgbClr val="0000FF"/>
                </a:solidFill>
              </a:rPr>
              <a:t>Nahtfixierung</a:t>
            </a:r>
            <a:r>
              <a:rPr lang="en-US" altLang="en-US" sz="1200" dirty="0">
                <a:solidFill>
                  <a:srgbClr val="0000FF"/>
                </a:solidFill>
              </a:rPr>
              <a:t> der </a:t>
            </a:r>
            <a:r>
              <a:rPr lang="en-US" altLang="en-US" sz="1200" dirty="0" err="1">
                <a:solidFill>
                  <a:srgbClr val="0000FF"/>
                </a:solidFill>
              </a:rPr>
              <a:t>überschüssigen</a:t>
            </a:r>
            <a:r>
              <a:rPr lang="en-US" altLang="en-US" sz="1200" dirty="0">
                <a:solidFill>
                  <a:srgbClr val="0000FF"/>
                </a:solidFill>
              </a:rPr>
              <a:t>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dirty="0">
              <a:solidFill>
                <a:srgbClr val="FFCCFF"/>
              </a:solidFill>
            </a:endParaRPr>
          </a:p>
          <a:p>
            <a:pPr eaLnBrk="1" hangingPunct="1">
              <a:spcBef>
                <a:spcPct val="0"/>
              </a:spcBef>
              <a:buClrTx/>
              <a:buSzTx/>
              <a:buFontTx/>
              <a:buNone/>
            </a:pPr>
            <a:r>
              <a:rPr lang="en-US" altLang="en-US" sz="1200" i="1" dirty="0">
                <a:solidFill>
                  <a:srgbClr val="FFCCFF"/>
                </a:solidFill>
              </a:rPr>
              <a:t>Wie sieht die Langzeitprognose für SLK aus?</a:t>
            </a:r>
          </a:p>
          <a:p>
            <a:pPr eaLnBrk="1" hangingPunct="1">
              <a:spcBef>
                <a:spcPct val="0"/>
              </a:spcBef>
              <a:buClrTx/>
              <a:buSzTx/>
              <a:buFontTx/>
              <a:buNone/>
            </a:pPr>
            <a:r>
              <a:rPr lang="en-US" altLang="en-US" sz="1200" dirty="0">
                <a:solidFill>
                  <a:srgbClr val="FFCCFF"/>
                </a:solidFill>
              </a:rPr>
              <a:t>Die Erkrankung verläuft in der Regel selbstlimitierend und klingt nach einigen Jahren ab (</a:t>
            </a:r>
            <a:r>
              <a:rPr lang="en-US" altLang="en-US" sz="1200" dirty="0" err="1">
                <a:solidFill>
                  <a:srgbClr val="FFCCFF"/>
                </a:solidFill>
              </a:rPr>
              <a:t>ähnlich </a:t>
            </a:r>
            <a:r>
              <a:rPr lang="en-US" altLang="en-US" sz="1200" dirty="0">
                <a:solidFill>
                  <a:srgbClr val="FFCC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95</a:t>
            </a:fld>
            <a:endParaRPr lang="en-US" altLang="en-US" sz="1000"/>
          </a:p>
        </p:txBody>
      </p:sp>
      <p:sp>
        <p:nvSpPr>
          <p:cNvPr id="3" name="Rectangle 2">
            <a:extLst>
              <a:ext uri="{FF2B5EF4-FFF2-40B4-BE49-F238E27FC236}">
                <a16:creationId xmlns:a16="http://schemas.microsoft.com/office/drawing/2014/main" id="{80562268-F289-4224-BE45-E2C9B8EE61CC}"/>
              </a:ext>
            </a:extLst>
          </p:cNvPr>
          <p:cNvSpPr/>
          <p:nvPr/>
        </p:nvSpPr>
        <p:spPr>
          <a:xfrm>
            <a:off x="1160730" y="3248029"/>
            <a:ext cx="668070" cy="1047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5D299B67-158A-6DBF-BF8E-4948D978339F}"/>
              </a:ext>
            </a:extLst>
          </p:cNvPr>
          <p:cNvSpPr/>
          <p:nvPr/>
        </p:nvSpPr>
        <p:spPr>
          <a:xfrm>
            <a:off x="1160730" y="3384685"/>
            <a:ext cx="896670" cy="2110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52F0AA4-F424-8241-6B67-F39429574198}"/>
              </a:ext>
            </a:extLst>
          </p:cNvPr>
          <p:cNvSpPr/>
          <p:nvPr/>
        </p:nvSpPr>
        <p:spPr>
          <a:xfrm>
            <a:off x="1160730" y="3612782"/>
            <a:ext cx="896670" cy="2110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32919679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--Reduzierung…der Oberflächenentzündung</a:t>
            </a:r>
          </a:p>
          <a:p>
            <a:pPr eaLnBrk="1" hangingPunct="1">
              <a:spcBef>
                <a:spcPct val="0"/>
              </a:spcBef>
              <a:buClrTx/>
              <a:buSzTx/>
              <a:buFontTx/>
              <a:buNone/>
            </a:pPr>
            <a:r>
              <a:rPr lang="en-US" altLang="en-US" sz="1200" dirty="0">
                <a:solidFill>
                  <a:srgbClr val="0000FF"/>
                </a:solidFill>
              </a:rPr>
              <a:t>--Reduzierung der Reibung zwischen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bulbären</a:t>
            </a:r>
            <a:r>
              <a:rPr lang="en-US" altLang="en-US" sz="1200" dirty="0">
                <a:solidFill>
                  <a:srgbClr val="0000FF"/>
                </a:solidFill>
              </a:rPr>
              <a:t> </a:t>
            </a:r>
            <a:r>
              <a:rPr lang="en-US" altLang="en-US" sz="1200" dirty="0" err="1">
                <a:solidFill>
                  <a:srgbClr val="0000FF"/>
                </a:solidFill>
              </a:rPr>
              <a:t>Bindehaut</a:t>
            </a:r>
            <a:r>
              <a:rPr lang="en-US" altLang="en-US" sz="1200" dirty="0">
                <a:solidFill>
                  <a:srgbClr val="0000FF"/>
                </a:solidFill>
              </a:rPr>
              <a:t> und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tarsalen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FontTx/>
              <a:buNone/>
            </a:pPr>
            <a:r>
              <a:rPr lang="en-US" altLang="en-US" sz="1200" i="1" dirty="0">
                <a:solidFill>
                  <a:srgbClr val="0000FF"/>
                </a:solidFill>
              </a:rPr>
              <a:t>Es gibt eine Reihe von medizinischen Behandlungsmöglichkeiten.* Dazu gehören:</a:t>
            </a:r>
          </a:p>
          <a:p>
            <a:pPr eaLnBrk="1" hangingPunct="1">
              <a:spcBef>
                <a:spcPct val="0"/>
              </a:spcBef>
              <a:buClrTx/>
              <a:buSzTx/>
              <a:buFontTx/>
              <a:buNone/>
            </a:pPr>
            <a:r>
              <a:rPr lang="en-US" altLang="en-US" sz="1200" dirty="0">
                <a:solidFill>
                  <a:srgbClr val="0000FF"/>
                </a:solidFill>
              </a:rPr>
              <a:t>--Konservierungsmittelfreie künstliche Tränen</a:t>
            </a:r>
          </a:p>
          <a:p>
            <a:pPr eaLnBrk="1" hangingPunct="1">
              <a:spcBef>
                <a:spcPct val="0"/>
              </a:spcBef>
              <a:buClrTx/>
              <a:buSzTx/>
              <a:buFontTx/>
              <a:buNone/>
            </a:pPr>
            <a:r>
              <a:rPr lang="en-US" altLang="en-US" sz="1200" dirty="0">
                <a:solidFill>
                  <a:srgbClr val="0000FF"/>
                </a:solidFill>
              </a:rPr>
              <a:t>--Topische entzündungshemmende Medikamente</a:t>
            </a:r>
          </a:p>
          <a:p>
            <a:pPr eaLnBrk="1" hangingPunct="1">
              <a:spcBef>
                <a:spcPct val="0"/>
              </a:spcBef>
              <a:buClrTx/>
              <a:buSzTx/>
              <a:buFontTx/>
              <a:buNone/>
            </a:pPr>
            <a:r>
              <a:rPr lang="en-US" altLang="en-US" sz="1200" dirty="0">
                <a:solidFill>
                  <a:srgbClr val="0000FF"/>
                </a:solidFill>
              </a:rPr>
              <a:t>--BCL mit großem Durchmesser (ausreichend, um das betroffene </a:t>
            </a:r>
            <a:r>
              <a:rPr lang="en-US" altLang="en-US" sz="1200" dirty="0" err="1">
                <a:solidFill>
                  <a:srgbClr val="0000FF"/>
                </a:solidFill>
              </a:rPr>
              <a:t>Bindegewebe</a:t>
            </a:r>
            <a:r>
              <a:rPr lang="en-US" altLang="en-US" sz="1200" dirty="0">
                <a:solidFill>
                  <a:srgbClr val="0000FF"/>
                </a:solidFill>
              </a:rPr>
              <a:t> abzudecken)</a:t>
            </a: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None/>
            </a:pPr>
            <a:r>
              <a:rPr lang="en-US" altLang="en-US" sz="1200" i="1" dirty="0">
                <a:solidFill>
                  <a:srgbClr val="0000FF"/>
                </a:solidFill>
              </a:rPr>
              <a:t>Es gibt ebenfalls eine Reihe chirurgischer Optionen.* Dazu gehören:</a:t>
            </a:r>
          </a:p>
          <a:p>
            <a:pPr eaLnBrk="1" hangingPunct="1">
              <a:spcBef>
                <a:spcPct val="0"/>
              </a:spcBef>
              <a:buClrTx/>
              <a:buSzTx/>
              <a:buFontTx/>
              <a:buNone/>
            </a:pPr>
            <a:r>
              <a:rPr lang="en-US" altLang="en-US" sz="1200" dirty="0">
                <a:solidFill>
                  <a:srgbClr val="0000FF"/>
                </a:solidFill>
              </a:rPr>
              <a:t>--Resektion der überflüssigen oberen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r>
              <a:rPr lang="en-US" altLang="en-US" sz="1200" dirty="0">
                <a:solidFill>
                  <a:srgbClr val="0000FF"/>
                </a:solidFill>
              </a:rPr>
              <a:t>--Kauterisation der überflüssigen oberen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r>
              <a:rPr lang="en-US" altLang="en-US" sz="1200" dirty="0">
                <a:solidFill>
                  <a:srgbClr val="0000FF"/>
                </a:solidFill>
              </a:rPr>
              <a:t>--Nahtfixierung der überschüssigen oberen </a:t>
            </a:r>
            <a:r>
              <a:rPr lang="en-US" altLang="en-US" sz="1200" dirty="0" err="1">
                <a:solidFill>
                  <a:srgbClr val="0000FF"/>
                </a:solidFill>
              </a:rPr>
              <a:t>Bindehaut</a:t>
            </a:r>
            <a:endParaRPr lang="en-US" altLang="en-US" sz="1600" dirty="0">
              <a:solidFill>
                <a:srgbClr val="FFCCFF"/>
              </a:solidFill>
            </a:endParaRPr>
          </a:p>
          <a:p>
            <a:pPr eaLnBrk="1" hangingPunct="1">
              <a:spcBef>
                <a:spcPct val="0"/>
              </a:spcBef>
              <a:buClrTx/>
              <a:buSzTx/>
              <a:buFontTx/>
              <a:buNone/>
            </a:pPr>
            <a:endParaRPr lang="en-US" altLang="en-US" sz="1600" dirty="0">
              <a:solidFill>
                <a:srgbClr val="FFCCFF"/>
              </a:solidFill>
            </a:endParaRPr>
          </a:p>
          <a:p>
            <a:pPr eaLnBrk="1" hangingPunct="1">
              <a:spcBef>
                <a:spcPct val="0"/>
              </a:spcBef>
              <a:buClrTx/>
              <a:buSzTx/>
              <a:buFontTx/>
              <a:buNone/>
            </a:pPr>
            <a:r>
              <a:rPr lang="en-US" altLang="en-US" sz="1200" i="1" dirty="0">
                <a:solidFill>
                  <a:srgbClr val="FFCCFF"/>
                </a:solidFill>
              </a:rPr>
              <a:t>Wie sieht die Langzeitprognose für SLK aus?</a:t>
            </a:r>
          </a:p>
          <a:p>
            <a:pPr eaLnBrk="1" hangingPunct="1">
              <a:spcBef>
                <a:spcPct val="0"/>
              </a:spcBef>
              <a:buClrTx/>
              <a:buSzTx/>
              <a:buFontTx/>
              <a:buNone/>
            </a:pPr>
            <a:r>
              <a:rPr lang="en-US" altLang="en-US" sz="1200" dirty="0">
                <a:solidFill>
                  <a:srgbClr val="FFCCFF"/>
                </a:solidFill>
              </a:rPr>
              <a:t>Die Erkrankung verläuft in der Regel selbstlimitierend und klingt nach einigen Jahren ab (</a:t>
            </a:r>
            <a:r>
              <a:rPr lang="en-US" altLang="en-US" sz="1200" dirty="0" err="1">
                <a:solidFill>
                  <a:srgbClr val="FFCCFF"/>
                </a:solidFill>
              </a:rPr>
              <a:t>ähnlich </a:t>
            </a:r>
            <a:r>
              <a:rPr lang="en-US" altLang="en-US" sz="1200" dirty="0">
                <a:solidFill>
                  <a:srgbClr val="FFCC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96</a:t>
            </a:fld>
            <a:endParaRPr lang="en-US" altLang="en-US" sz="1000"/>
          </a:p>
        </p:txBody>
      </p:sp>
    </p:spTree>
    <p:extLst>
      <p:ext uri="{BB962C8B-B14F-4D97-AF65-F5344CB8AC3E}">
        <p14:creationId xmlns:p14="http://schemas.microsoft.com/office/powerpoint/2010/main" val="106834552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711CD-0E35-43A2-8056-4356BDB19E66}"/>
              </a:ext>
            </a:extLst>
          </p:cNvPr>
          <p:cNvSpPr>
            <a:spLocks noGrp="1"/>
          </p:cNvSpPr>
          <p:nvPr>
            <p:ph type="sldNum" sz="quarter" idx="12"/>
          </p:nvPr>
        </p:nvSpPr>
        <p:spPr/>
        <p:txBody>
          <a:bodyPr wrap="square" lIns="25400" tIns="12700" rIns="25400" bIns="12700"/>
          <a:lstStyle/>
          <a:p>
            <a:pPr>
              <a:defRPr/>
            </a:pPr>
            <a:fld id="{D41F8AE2-05A8-4A62-B7F5-1777795728D2}" type="slidenum">
              <a:rPr lang="en-US" altLang="en-US" smtClean="0"/>
              <a:t>97</a:t>
            </a:fld>
            <a:endParaRPr lang="en-US" altLang="en-US"/>
          </a:p>
        </p:txBody>
      </p:sp>
      <p:sp>
        <p:nvSpPr>
          <p:cNvPr id="5" name="TextBox 4">
            <a:extLst>
              <a:ext uri="{FF2B5EF4-FFF2-40B4-BE49-F238E27FC236}">
                <a16:creationId xmlns:a16="http://schemas.microsoft.com/office/drawing/2014/main" id="{5246A803-D47B-4F76-8F34-03F7022F38AE}"/>
              </a:ext>
            </a:extLst>
          </p:cNvPr>
          <p:cNvSpPr txBox="1"/>
          <p:nvPr/>
        </p:nvSpPr>
        <p:spPr>
          <a:xfrm>
            <a:off x="3284242" y="6172200"/>
            <a:ext cx="2492990" cy="369332"/>
          </a:xfrm>
          <a:prstGeom prst="rect">
            <a:avLst/>
          </a:prstGeom>
          <a:noFill/>
        </p:spPr>
        <p:txBody>
          <a:bodyPr wrap="square" lIns="25400" tIns="12700" rIns="25400" bIns="12700" rtlCol="0">
            <a:spAutoFit/>
          </a:bodyPr>
          <a:lstStyle/>
          <a:p>
            <a:pPr algn="ctr"/>
            <a:r>
              <a:rPr lang="en-US" sz="1200" dirty="0"/>
              <a:t>SLK: postoperativ nach Kauterisation</a:t>
            </a:r>
          </a:p>
        </p:txBody>
      </p:sp>
      <p:sp>
        <p:nvSpPr>
          <p:cNvPr id="6" name="Text Box 28">
            <a:extLst>
              <a:ext uri="{FF2B5EF4-FFF2-40B4-BE49-F238E27FC236}">
                <a16:creationId xmlns:a16="http://schemas.microsoft.com/office/drawing/2014/main" id="{342234E0-8B1B-4DD8-91F9-21803697A562}"/>
              </a:ext>
            </a:extLst>
          </p:cNvPr>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pic>
        <p:nvPicPr>
          <p:cNvPr id="4" name="Picture 3">
            <a:extLst>
              <a:ext uri="{FF2B5EF4-FFF2-40B4-BE49-F238E27FC236}">
                <a16:creationId xmlns:a16="http://schemas.microsoft.com/office/drawing/2014/main" id="{19255E28-9EA1-4F42-BAA5-E6BC1F85A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7436" y="1421130"/>
            <a:ext cx="6069128" cy="4015740"/>
          </a:xfrm>
          <a:prstGeom prst="rect">
            <a:avLst/>
          </a:prstGeom>
        </p:spPr>
      </p:pic>
    </p:spTree>
    <p:extLst>
      <p:ext uri="{BB962C8B-B14F-4D97-AF65-F5344CB8AC3E}">
        <p14:creationId xmlns:p14="http://schemas.microsoft.com/office/powerpoint/2010/main" val="275974074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--Reduzierung…der Oberflächenentzündung</a:t>
            </a:r>
          </a:p>
          <a:p>
            <a:pPr eaLnBrk="1" hangingPunct="1">
              <a:spcBef>
                <a:spcPct val="0"/>
              </a:spcBef>
              <a:buClrTx/>
              <a:buSzTx/>
              <a:buFontTx/>
              <a:buNone/>
            </a:pPr>
            <a:r>
              <a:rPr lang="en-US" altLang="en-US" sz="1200" dirty="0">
                <a:solidFill>
                  <a:srgbClr val="0000FF"/>
                </a:solidFill>
              </a:rPr>
              <a:t>--Reduzierung der Reibung zwischen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bulbären</a:t>
            </a:r>
            <a:r>
              <a:rPr lang="en-US" altLang="en-US" sz="1200" dirty="0">
                <a:solidFill>
                  <a:srgbClr val="0000FF"/>
                </a:solidFill>
              </a:rPr>
              <a:t> </a:t>
            </a:r>
            <a:r>
              <a:rPr lang="en-US" altLang="en-US" sz="1200" dirty="0" err="1">
                <a:solidFill>
                  <a:srgbClr val="0000FF"/>
                </a:solidFill>
              </a:rPr>
              <a:t>Bindehaut</a:t>
            </a:r>
            <a:r>
              <a:rPr lang="en-US" altLang="en-US" sz="1200" dirty="0">
                <a:solidFill>
                  <a:srgbClr val="0000FF"/>
                </a:solidFill>
              </a:rPr>
              <a:t> und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tarsalen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FontTx/>
              <a:buNone/>
            </a:pPr>
            <a:r>
              <a:rPr lang="en-US" altLang="en-US" sz="1200" i="1" dirty="0">
                <a:solidFill>
                  <a:srgbClr val="0000FF"/>
                </a:solidFill>
              </a:rPr>
              <a:t>Es gibt eine Reihe von medizinischen Behandlungsmöglichkeiten.* Dazu gehören:</a:t>
            </a:r>
          </a:p>
          <a:p>
            <a:pPr eaLnBrk="1" hangingPunct="1">
              <a:spcBef>
                <a:spcPct val="0"/>
              </a:spcBef>
              <a:buClrTx/>
              <a:buSzTx/>
              <a:buFontTx/>
              <a:buNone/>
            </a:pPr>
            <a:r>
              <a:rPr lang="en-US" altLang="en-US" sz="1200" dirty="0">
                <a:solidFill>
                  <a:srgbClr val="0000FF"/>
                </a:solidFill>
              </a:rPr>
              <a:t>--Konservierungsmittelfreie künstliche Tränen</a:t>
            </a:r>
          </a:p>
          <a:p>
            <a:pPr eaLnBrk="1" hangingPunct="1">
              <a:spcBef>
                <a:spcPct val="0"/>
              </a:spcBef>
              <a:buClrTx/>
              <a:buSzTx/>
              <a:buFontTx/>
              <a:buNone/>
            </a:pPr>
            <a:r>
              <a:rPr lang="en-US" altLang="en-US" sz="1200" dirty="0">
                <a:solidFill>
                  <a:srgbClr val="0000FF"/>
                </a:solidFill>
              </a:rPr>
              <a:t>--Topische entzündungshemmende Medikamente</a:t>
            </a:r>
          </a:p>
          <a:p>
            <a:pPr eaLnBrk="1" hangingPunct="1">
              <a:spcBef>
                <a:spcPct val="0"/>
              </a:spcBef>
              <a:buClrTx/>
              <a:buSzTx/>
              <a:buFontTx/>
              <a:buNone/>
            </a:pPr>
            <a:r>
              <a:rPr lang="en-US" altLang="en-US" sz="1200" dirty="0">
                <a:solidFill>
                  <a:srgbClr val="0000FF"/>
                </a:solidFill>
              </a:rPr>
              <a:t>--BCL mit großem Durchmesser (ausreichend, um das betroffene </a:t>
            </a:r>
            <a:r>
              <a:rPr lang="en-US" altLang="en-US" sz="1200" dirty="0" err="1">
                <a:solidFill>
                  <a:srgbClr val="0000FF"/>
                </a:solidFill>
              </a:rPr>
              <a:t>Bindegewebe</a:t>
            </a:r>
            <a:r>
              <a:rPr lang="en-US" altLang="en-US" sz="1200" dirty="0">
                <a:solidFill>
                  <a:srgbClr val="0000FF"/>
                </a:solidFill>
              </a:rPr>
              <a:t> abzudecken)</a:t>
            </a: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None/>
            </a:pPr>
            <a:r>
              <a:rPr lang="en-US" altLang="en-US" sz="1200" i="1" dirty="0">
                <a:solidFill>
                  <a:srgbClr val="0000FF"/>
                </a:solidFill>
              </a:rPr>
              <a:t>Es gibt ebenfalls eine Reihe chirurgischer Optionen.* Dazu gehören:</a:t>
            </a:r>
          </a:p>
          <a:p>
            <a:pPr eaLnBrk="1" hangingPunct="1">
              <a:spcBef>
                <a:spcPct val="0"/>
              </a:spcBef>
              <a:buClrTx/>
              <a:buSzTx/>
              <a:buFontTx/>
              <a:buNone/>
            </a:pPr>
            <a:r>
              <a:rPr lang="en-US" altLang="en-US" sz="1200" dirty="0">
                <a:solidFill>
                  <a:srgbClr val="0000FF"/>
                </a:solidFill>
              </a:rPr>
              <a:t>--Resektion der überflüssigen oberen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r>
              <a:rPr lang="en-US" altLang="en-US" sz="1200" dirty="0">
                <a:solidFill>
                  <a:srgbClr val="0000FF"/>
                </a:solidFill>
              </a:rPr>
              <a:t>--Kauterisation der überflüssigen oberen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r>
              <a:rPr lang="en-US" altLang="en-US" sz="1200" dirty="0">
                <a:solidFill>
                  <a:srgbClr val="0000FF"/>
                </a:solidFill>
              </a:rPr>
              <a:t>--Nahtfixierung der überschüssigen oberen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Wie sieht die Langzeitprognose für SLK aus?</a:t>
            </a:r>
            <a:endParaRPr lang="en-US" altLang="en-US" sz="1600" i="1" dirty="0">
              <a:solidFill>
                <a:srgbClr val="FFCCFF"/>
              </a:solidFill>
            </a:endParaRPr>
          </a:p>
          <a:p>
            <a:pPr eaLnBrk="1" hangingPunct="1">
              <a:spcBef>
                <a:spcPct val="0"/>
              </a:spcBef>
              <a:buClrTx/>
              <a:buSzTx/>
              <a:buFontTx/>
              <a:buNone/>
            </a:pPr>
            <a:r>
              <a:rPr lang="en-US" altLang="en-US" sz="1200" dirty="0">
                <a:solidFill>
                  <a:srgbClr val="FFCCFF"/>
                </a:solidFill>
              </a:rPr>
              <a:t>Die Erkrankung verläuft in der Regel selbstlimitierend und klingt nach einigen Jahren ab (</a:t>
            </a:r>
            <a:r>
              <a:rPr lang="en-US" altLang="en-US" sz="1200" dirty="0" err="1">
                <a:solidFill>
                  <a:srgbClr val="FFCCFF"/>
                </a:solidFill>
              </a:rPr>
              <a:t>ähnlich </a:t>
            </a:r>
            <a:r>
              <a:rPr lang="en-US" altLang="en-US" sz="1200" dirty="0">
                <a:solidFill>
                  <a:srgbClr val="FFCC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98</a:t>
            </a:fld>
            <a:endParaRPr lang="en-US" altLang="en-US" sz="1000"/>
          </a:p>
        </p:txBody>
      </p:sp>
    </p:spTree>
    <p:extLst>
      <p:ext uri="{BB962C8B-B14F-4D97-AF65-F5344CB8AC3E}">
        <p14:creationId xmlns:p14="http://schemas.microsoft.com/office/powerpoint/2010/main" val="270436885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Group 2"/>
          <p:cNvGraphicFramePr>
            <a:graphicFrameLocks noGrp="1"/>
          </p:cNvGraphicFramePr>
          <p:nvPr/>
        </p:nvGraphicFramePr>
        <p:xfrm>
          <a:off x="1143000" y="3505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chemeClr val="tx1"/>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tx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Geschlecht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F&gt;&gt;M</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dirty="0">
                          <a:ln>
                            <a:noFill/>
                          </a:ln>
                          <a:solidFill>
                            <a:schemeClr val="bg1">
                              <a:lumMod val="65000"/>
                            </a:schemeClr>
                          </a:solidFill>
                          <a:effectLst/>
                          <a:latin typeface="Arial" charset="0"/>
                        </a:rPr>
                        <a:t>Alter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20er – 70er</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Lateralität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Beidseitig &gt;&gt; einseitig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Schilddrüsenfunktionsstörung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Assoziation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ATS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Verlust der VA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Leicht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graphicFrame>
        <p:nvGraphicFramePr>
          <p:cNvPr id="34844" name="Group 28"/>
          <p:cNvGraphicFramePr>
            <a:graphicFrameLocks noGrp="1"/>
          </p:cNvGraphicFramePr>
          <p:nvPr/>
        </p:nvGraphicFramePr>
        <p:xfrm>
          <a:off x="1143000" y="838200"/>
          <a:ext cx="4648200" cy="3124203"/>
        </p:xfrm>
        <a:graphic>
          <a:graphicData uri="http://schemas.openxmlformats.org/drawingml/2006/table">
            <a:tbl>
              <a:tblPr/>
              <a:tblGrid>
                <a:gridCol w="2324100">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tblGrid>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endParaRPr kumimoji="0" lang="en-US" sz="1400" b="0" i="0" u="none" strike="noStrike" cap="none" normalizeH="0" baseline="0" dirty="0">
                        <a:ln>
                          <a:noFill/>
                        </a:ln>
                        <a:solidFill>
                          <a:srgbClr val="B2B2B2"/>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1" i="0" u="none" strike="noStrike" cap="none" normalizeH="0" baseline="0">
                          <a:ln>
                            <a:noFill/>
                          </a:ln>
                          <a:solidFill>
                            <a:schemeClr val="bg1"/>
                          </a:solidFill>
                          <a:effectLst/>
                          <a:latin typeface="Arial" charset="0"/>
                        </a:rPr>
                        <a:t>SLK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0"/>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Nr. 1 am Bulbus</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a:ln>
                            <a:noFill/>
                          </a:ln>
                          <a:solidFill>
                            <a:schemeClr val="bg1">
                              <a:lumMod val="65000"/>
                            </a:schemeClr>
                          </a:solidFill>
                          <a:effectLst/>
                          <a:latin typeface="Arial" charset="0"/>
                        </a:rPr>
                        <a:t>Injektion des oberen Abschnitts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1"/>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2</a:t>
                      </a:r>
                      <a:endParaRPr kumimoji="0" lang="en-US" sz="1200" b="0" i="1" u="none" strike="noStrike" cap="none" normalizeH="0" baseline="0" dirty="0" err="1">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Redundanz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447675">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der bulbären Konjunktiva Nr. 3</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Rose</a:t>
                      </a:r>
                      <a:r>
                        <a:rPr kumimoji="0" lang="en-US" sz="1200" b="0" i="0" u="none" strike="noStrike" cap="none" normalizeH="0" baseline="0" dirty="0" err="1">
                          <a:ln>
                            <a:noFill/>
                          </a:ln>
                          <a:solidFill>
                            <a:schemeClr val="bg1">
                              <a:lumMod val="65000"/>
                            </a:schemeClr>
                          </a:solidFill>
                          <a:effectLst/>
                          <a:latin typeface="Arial" charset="0"/>
                        </a:rPr>
                        <a:t>-Bengal</a:t>
                      </a:r>
                      <a:r>
                        <a:rPr kumimoji="0" lang="en-US" sz="1200" b="0" i="0" u="none" strike="noStrike" cap="none" normalizeH="0" baseline="0" dirty="0">
                          <a:ln>
                            <a:noFill/>
                          </a:ln>
                          <a:solidFill>
                            <a:schemeClr val="bg1">
                              <a:lumMod val="65000"/>
                            </a:schemeClr>
                          </a:solidFill>
                          <a:effectLst/>
                          <a:latin typeface="Arial" charset="0"/>
                        </a:rPr>
                        <a:t>-Färbung</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3"/>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de-DE" sz="1200" b="0" i="1" u="none" strike="noStrike" cap="none" normalizeH="0" baseline="0" dirty="0">
                          <a:ln>
                            <a:noFill/>
                          </a:ln>
                          <a:solidFill>
                            <a:schemeClr val="bg1">
                              <a:lumMod val="65000"/>
                            </a:schemeClr>
                          </a:solidFill>
                          <a:effectLst/>
                          <a:latin typeface="Arial" charset="0"/>
                        </a:rPr>
                        <a:t>Befund an der </a:t>
                      </a:r>
                      <a:r>
                        <a:rPr kumimoji="0" lang="de-DE" sz="1200" b="0" i="1" u="none" strike="noStrike" cap="none" normalizeH="0" baseline="0" dirty="0" err="1">
                          <a:ln>
                            <a:noFill/>
                          </a:ln>
                          <a:solidFill>
                            <a:schemeClr val="bg1">
                              <a:lumMod val="65000"/>
                            </a:schemeClr>
                          </a:solidFill>
                          <a:effectLst/>
                          <a:latin typeface="Arial" charset="0"/>
                        </a:rPr>
                        <a:t>tarsalen</a:t>
                      </a:r>
                      <a:r>
                        <a:rPr kumimoji="0" lang="de-DE" sz="1200" b="0" i="1" u="none" strike="noStrike" cap="none" normalizeH="0" baseline="0" dirty="0">
                          <a:ln>
                            <a:noFill/>
                          </a:ln>
                          <a:solidFill>
                            <a:schemeClr val="bg1">
                              <a:lumMod val="65000"/>
                            </a:schemeClr>
                          </a:solidFill>
                          <a:effectLst/>
                          <a:latin typeface="Arial" charset="0"/>
                        </a:rPr>
                        <a:t> Konjunktiva</a:t>
                      </a:r>
                      <a:endParaRPr kumimoji="0" lang="en-US" sz="1200" b="0" i="1" u="none" strike="noStrike" cap="none" normalizeH="0" baseline="0" dirty="0">
                        <a:ln>
                          <a:noFill/>
                        </a:ln>
                        <a:solidFill>
                          <a:schemeClr val="bg1">
                            <a:lumMod val="65000"/>
                          </a:schemeClr>
                        </a:solidFill>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Papilläre Reaktion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Superiore PEE/K</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446088">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1" u="none" strike="noStrike" cap="none" normalizeH="0" baseline="0">
                          <a:ln>
                            <a:noFill/>
                          </a:ln>
                          <a:solidFill>
                            <a:schemeClr val="bg1">
                              <a:lumMod val="65000"/>
                            </a:schemeClr>
                          </a:solidFill>
                          <a:effectLst/>
                          <a:latin typeface="Arial" charset="0"/>
                        </a:rPr>
                        <a:t>Hornhautbefund Nr. 2</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85000"/>
                        </a:lnSpc>
                        <a:spcBef>
                          <a:spcPct val="20000"/>
                        </a:spcBef>
                        <a:spcAft>
                          <a:spcPct val="0"/>
                        </a:spcAft>
                        <a:buClr>
                          <a:schemeClr val="tx2"/>
                        </a:buClr>
                        <a:buSzPct val="70000"/>
                        <a:buFont typeface="Wingdings" pitchFamily="2" charset="2"/>
                        <a:buNone/>
                        <a:tabLst/>
                      </a:pPr>
                      <a:r>
                        <a:rPr kumimoji="0" lang="en-US" sz="1200" b="0" i="0" u="none" strike="noStrike" cap="none" normalizeH="0" baseline="0" dirty="0">
                          <a:ln>
                            <a:noFill/>
                          </a:ln>
                          <a:solidFill>
                            <a:schemeClr val="bg1">
                              <a:lumMod val="65000"/>
                            </a:schemeClr>
                          </a:solidFill>
                          <a:effectLst/>
                          <a:latin typeface="Arial" charset="0"/>
                        </a:rPr>
                        <a:t>Filamente im oberen Bereich</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6"/>
                  </a:ext>
                </a:extLst>
              </a:tr>
            </a:tbl>
          </a:graphicData>
        </a:graphic>
      </p:graphicFrame>
      <p:sp>
        <p:nvSpPr>
          <p:cNvPr id="58422" name="Text Box 54"/>
          <p:cNvSpPr txBox="1">
            <a:spLocks noChangeArrowheads="1"/>
          </p:cNvSpPr>
          <p:nvPr/>
        </p:nvSpPr>
        <p:spPr bwMode="auto">
          <a:xfrm>
            <a:off x="2438400" y="228600"/>
            <a:ext cx="4184650" cy="36671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rgbClr val="0000FF"/>
                </a:solidFill>
              </a:rPr>
              <a:t>Superiore limbische Keratokonjunktivitis</a:t>
            </a:r>
          </a:p>
        </p:txBody>
      </p:sp>
      <p:sp>
        <p:nvSpPr>
          <p:cNvPr id="58423" name="Text Box 55"/>
          <p:cNvSpPr txBox="1">
            <a:spLocks noChangeArrowheads="1"/>
          </p:cNvSpPr>
          <p:nvPr/>
        </p:nvSpPr>
        <p:spPr bwMode="auto">
          <a:xfrm>
            <a:off x="1066800" y="1246376"/>
            <a:ext cx="7668626" cy="3164969"/>
          </a:xfrm>
          <a:prstGeom prst="rect">
            <a:avLst/>
          </a:prstGeom>
          <a:solidFill>
            <a:srgbClr val="FFCCFF"/>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sind die beiden übergeordneten Ziele bei der Behandlung der SLK?</a:t>
            </a:r>
          </a:p>
          <a:p>
            <a:pPr eaLnBrk="1" hangingPunct="1">
              <a:spcBef>
                <a:spcPct val="0"/>
              </a:spcBef>
              <a:buClrTx/>
              <a:buSzTx/>
              <a:buFontTx/>
              <a:buNone/>
            </a:pPr>
            <a:r>
              <a:rPr lang="en-US" altLang="en-US" sz="1200" dirty="0">
                <a:solidFill>
                  <a:srgbClr val="0000FF"/>
                </a:solidFill>
              </a:rPr>
              <a:t>--Reduzierung…der Oberflächenentzündung</a:t>
            </a:r>
          </a:p>
          <a:p>
            <a:pPr eaLnBrk="1" hangingPunct="1">
              <a:spcBef>
                <a:spcPct val="0"/>
              </a:spcBef>
              <a:buClrTx/>
              <a:buSzTx/>
              <a:buFontTx/>
              <a:buNone/>
            </a:pPr>
            <a:r>
              <a:rPr lang="en-US" altLang="en-US" sz="1200" dirty="0">
                <a:solidFill>
                  <a:srgbClr val="0000FF"/>
                </a:solidFill>
              </a:rPr>
              <a:t>--Reduzierung der Reibung zwischen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bulbären</a:t>
            </a:r>
            <a:r>
              <a:rPr lang="en-US" altLang="en-US" sz="1200" dirty="0">
                <a:solidFill>
                  <a:srgbClr val="0000FF"/>
                </a:solidFill>
              </a:rPr>
              <a:t> </a:t>
            </a:r>
            <a:r>
              <a:rPr lang="en-US" altLang="en-US" sz="1200" dirty="0" err="1">
                <a:solidFill>
                  <a:srgbClr val="0000FF"/>
                </a:solidFill>
              </a:rPr>
              <a:t>Bindehaut</a:t>
            </a:r>
            <a:r>
              <a:rPr lang="en-US" altLang="en-US" sz="1200" dirty="0">
                <a:solidFill>
                  <a:srgbClr val="0000FF"/>
                </a:solidFill>
              </a:rPr>
              <a:t> und der </a:t>
            </a:r>
            <a:r>
              <a:rPr lang="en-US" altLang="en-US" sz="1200" dirty="0" err="1">
                <a:solidFill>
                  <a:srgbClr val="0000FF"/>
                </a:solidFill>
              </a:rPr>
              <a:t>oberen</a:t>
            </a:r>
            <a:r>
              <a:rPr lang="en-US" altLang="en-US" sz="1200" dirty="0">
                <a:solidFill>
                  <a:srgbClr val="0000FF"/>
                </a:solidFill>
              </a:rPr>
              <a:t> </a:t>
            </a:r>
            <a:r>
              <a:rPr lang="en-US" altLang="en-US" sz="1200" dirty="0" err="1">
                <a:solidFill>
                  <a:srgbClr val="0000FF"/>
                </a:solidFill>
              </a:rPr>
              <a:t>tarsalen</a:t>
            </a:r>
            <a:r>
              <a:rPr lang="en-US" altLang="en-US" sz="1200" dirty="0">
                <a:solidFill>
                  <a:srgbClr val="0000FF"/>
                </a:solidFill>
              </a:rPr>
              <a:t>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FontTx/>
              <a:buNone/>
            </a:pPr>
            <a:r>
              <a:rPr lang="en-US" altLang="en-US" sz="1200" i="1" dirty="0">
                <a:solidFill>
                  <a:srgbClr val="0000FF"/>
                </a:solidFill>
              </a:rPr>
              <a:t>Es gibt eine Reihe von medizinischen Behandlungsmöglichkeiten.* Dazu gehören:</a:t>
            </a:r>
          </a:p>
          <a:p>
            <a:pPr eaLnBrk="1" hangingPunct="1">
              <a:spcBef>
                <a:spcPct val="0"/>
              </a:spcBef>
              <a:buClrTx/>
              <a:buSzTx/>
              <a:buFontTx/>
              <a:buNone/>
            </a:pPr>
            <a:r>
              <a:rPr lang="en-US" altLang="en-US" sz="1200" dirty="0">
                <a:solidFill>
                  <a:srgbClr val="0000FF"/>
                </a:solidFill>
              </a:rPr>
              <a:t>--Konservierungsmittelfreie künstliche Tränen</a:t>
            </a:r>
          </a:p>
          <a:p>
            <a:pPr eaLnBrk="1" hangingPunct="1">
              <a:spcBef>
                <a:spcPct val="0"/>
              </a:spcBef>
              <a:buClrTx/>
              <a:buSzTx/>
              <a:buFontTx/>
              <a:buNone/>
            </a:pPr>
            <a:r>
              <a:rPr lang="en-US" altLang="en-US" sz="1200" dirty="0">
                <a:solidFill>
                  <a:srgbClr val="0000FF"/>
                </a:solidFill>
              </a:rPr>
              <a:t>--Topische entzündungshemmende Medikamente</a:t>
            </a:r>
          </a:p>
          <a:p>
            <a:pPr eaLnBrk="1" hangingPunct="1">
              <a:spcBef>
                <a:spcPct val="0"/>
              </a:spcBef>
              <a:buClrTx/>
              <a:buSzTx/>
              <a:buFontTx/>
              <a:buNone/>
            </a:pPr>
            <a:r>
              <a:rPr lang="en-US" altLang="en-US" sz="1200" dirty="0">
                <a:solidFill>
                  <a:srgbClr val="0000FF"/>
                </a:solidFill>
              </a:rPr>
              <a:t>--BCL mit großem Durchmesser (ausreichend, um das betroffene </a:t>
            </a:r>
            <a:r>
              <a:rPr lang="en-US" altLang="en-US" sz="1200" dirty="0" err="1">
                <a:solidFill>
                  <a:srgbClr val="0000FF"/>
                </a:solidFill>
              </a:rPr>
              <a:t>Bindegewebe</a:t>
            </a:r>
            <a:r>
              <a:rPr lang="en-US" altLang="en-US" sz="1200" dirty="0">
                <a:solidFill>
                  <a:srgbClr val="0000FF"/>
                </a:solidFill>
              </a:rPr>
              <a:t> abzudecken)</a:t>
            </a:r>
          </a:p>
          <a:p>
            <a:pPr eaLnBrk="1" hangingPunct="1">
              <a:spcBef>
                <a:spcPct val="0"/>
              </a:spcBef>
              <a:buClrTx/>
              <a:buSzTx/>
              <a:buFontTx/>
              <a:buNone/>
            </a:pPr>
            <a:endParaRPr lang="en-US" altLang="en-US" sz="1600" i="1" dirty="0">
              <a:solidFill>
                <a:srgbClr val="0000FF"/>
              </a:solidFill>
            </a:endParaRPr>
          </a:p>
          <a:p>
            <a:pPr eaLnBrk="1" hangingPunct="1">
              <a:spcBef>
                <a:spcPct val="0"/>
              </a:spcBef>
              <a:buClrTx/>
              <a:buSzTx/>
              <a:buNone/>
            </a:pPr>
            <a:r>
              <a:rPr lang="en-US" altLang="en-US" sz="1200" i="1" dirty="0">
                <a:solidFill>
                  <a:srgbClr val="0000FF"/>
                </a:solidFill>
              </a:rPr>
              <a:t>Es gibt ebenfalls eine Reihe chirurgischer Optionen.* Dazu gehören:</a:t>
            </a:r>
          </a:p>
          <a:p>
            <a:pPr eaLnBrk="1" hangingPunct="1">
              <a:spcBef>
                <a:spcPct val="0"/>
              </a:spcBef>
              <a:buClrTx/>
              <a:buSzTx/>
              <a:buFontTx/>
              <a:buNone/>
            </a:pPr>
            <a:r>
              <a:rPr lang="en-US" altLang="en-US" sz="1200" dirty="0">
                <a:solidFill>
                  <a:srgbClr val="0000FF"/>
                </a:solidFill>
              </a:rPr>
              <a:t>--Resektion der überflüssigen oberen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r>
              <a:rPr lang="en-US" altLang="en-US" sz="1200" dirty="0">
                <a:solidFill>
                  <a:srgbClr val="0000FF"/>
                </a:solidFill>
              </a:rPr>
              <a:t>--Kauterisation der überflüssigen oberen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r>
              <a:rPr lang="en-US" altLang="en-US" sz="1200" dirty="0">
                <a:solidFill>
                  <a:srgbClr val="0000FF"/>
                </a:solidFill>
              </a:rPr>
              <a:t>--Nahtfixierung der überschüssigen oberen </a:t>
            </a:r>
            <a:r>
              <a:rPr lang="en-US" altLang="en-US" sz="1200" dirty="0" err="1">
                <a:solidFill>
                  <a:srgbClr val="0000FF"/>
                </a:solidFill>
              </a:rPr>
              <a:t>Bindehaut</a:t>
            </a:r>
            <a:endParaRPr lang="en-US" altLang="en-US" sz="1600" dirty="0">
              <a:solidFill>
                <a:srgbClr val="0000FF"/>
              </a:solidFill>
            </a:endParaRP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Wie sieht die Langzeitprognose für SLK aus?</a:t>
            </a:r>
          </a:p>
          <a:p>
            <a:pPr eaLnBrk="1" hangingPunct="1">
              <a:spcBef>
                <a:spcPct val="0"/>
              </a:spcBef>
              <a:buClrTx/>
              <a:buSzTx/>
              <a:buFontTx/>
              <a:buNone/>
            </a:pPr>
            <a:r>
              <a:rPr lang="en-US" altLang="en-US" sz="1200" dirty="0">
                <a:solidFill>
                  <a:srgbClr val="0000FF"/>
                </a:solidFill>
              </a:rPr>
              <a:t>Die Erkrankung verläuft in der Regel selbstlimitierend und klingt nach einigen Jahren ab (</a:t>
            </a:r>
            <a:r>
              <a:rPr lang="en-US" altLang="en-US" sz="1200" dirty="0" err="1">
                <a:solidFill>
                  <a:srgbClr val="0000FF"/>
                </a:solidFill>
              </a:rPr>
              <a:t>ähnlich </a:t>
            </a:r>
            <a:r>
              <a:rPr lang="en-US" altLang="en-US" sz="1200" dirty="0">
                <a:solidFill>
                  <a:srgbClr val="0000FF"/>
                </a:solidFill>
              </a:rPr>
              <a:t>wie bei TED…)</a:t>
            </a:r>
          </a:p>
        </p:txBody>
      </p:sp>
      <p:sp>
        <p:nvSpPr>
          <p:cNvPr id="584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869F0AD-42E5-43E0-A88E-D0A15F2C8EEF}" type="slidenum">
              <a:rPr lang="en-US" altLang="en-US" sz="1000"/>
              <a:t>99</a:t>
            </a:fld>
            <a:endParaRPr lang="en-US" altLang="en-US" sz="1000"/>
          </a:p>
        </p:txBody>
      </p:sp>
    </p:spTree>
    <p:extLst>
      <p:ext uri="{BB962C8B-B14F-4D97-AF65-F5344CB8AC3E}">
        <p14:creationId xmlns:p14="http://schemas.microsoft.com/office/powerpoint/2010/main" val="502765421"/>
      </p:ext>
    </p:extLst>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0</TotalTime>
  <Words>13985</Words>
  <Application>Microsoft Office PowerPoint</Application>
  <PresentationFormat>Bildschirmpräsentation (4:3)</PresentationFormat>
  <Paragraphs>3304</Paragraphs>
  <Slides>122</Slides>
  <Notes>10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122</vt:i4>
      </vt:variant>
    </vt:vector>
  </HeadingPairs>
  <TitlesOfParts>
    <vt:vector size="127" baseType="lpstr">
      <vt:lpstr>Arial</vt:lpstr>
      <vt:lpstr>Calibri</vt:lpstr>
      <vt:lpstr>Segoe Script</vt:lpstr>
      <vt:lpstr>Wingdings</vt:lpstr>
      <vt:lpstr>Network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LSU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Flynn</dc:creator>
  <cp:keywords>, docId:FAAADC6451A233B381EE02638245FEBC</cp:keywords>
  <cp:lastModifiedBy>Assaf Abdelrahman</cp:lastModifiedBy>
  <cp:revision>80</cp:revision>
  <dcterms:created xsi:type="dcterms:W3CDTF">2010-09-28T15:13:42Z</dcterms:created>
  <dcterms:modified xsi:type="dcterms:W3CDTF">2026-08-06T08:01:15Z</dcterms:modified>
</cp:coreProperties>
</file>